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836" r:id="rId2"/>
    <p:sldMasterId id="2147483844" r:id="rId3"/>
  </p:sldMasterIdLst>
  <p:notesMasterIdLst>
    <p:notesMasterId r:id="rId14"/>
  </p:notesMasterIdLst>
  <p:handoutMasterIdLst>
    <p:handoutMasterId r:id="rId15"/>
  </p:handoutMasterIdLst>
  <p:sldIdLst>
    <p:sldId id="523" r:id="rId4"/>
    <p:sldId id="524" r:id="rId5"/>
    <p:sldId id="516" r:id="rId6"/>
    <p:sldId id="518" r:id="rId7"/>
    <p:sldId id="405" r:id="rId8"/>
    <p:sldId id="519" r:id="rId9"/>
    <p:sldId id="520" r:id="rId10"/>
    <p:sldId id="521" r:id="rId11"/>
    <p:sldId id="410" r:id="rId12"/>
    <p:sldId id="420" r:id="rId13"/>
  </p:sldIdLst>
  <p:sldSz cx="9144000" cy="6858000" type="screen4x3"/>
  <p:notesSz cx="6797675" cy="98567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1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2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31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42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5526" algn="l" defTabSz="91421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2630" algn="l" defTabSz="91421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199736" algn="l" defTabSz="91421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6841" algn="l" defTabSz="91421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0052A2"/>
    <a:srgbClr val="828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0409" autoAdjust="0"/>
  </p:normalViewPr>
  <p:slideViewPr>
    <p:cSldViewPr>
      <p:cViewPr>
        <p:scale>
          <a:sx n="60" d="100"/>
          <a:sy n="60" d="100"/>
        </p:scale>
        <p:origin x="-16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64663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79DB80-04AA-486D-A991-45F305BC15A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403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1538"/>
            <a:ext cx="54387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3E3807-7BF2-43F3-A7A3-584094CD419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9290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ＭＳ Ｐゴシック" charset="0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3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4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arte_MONDE_points_AEFE_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964615" y="0"/>
            <a:ext cx="179387" cy="6858000"/>
          </a:xfrm>
          <a:prstGeom prst="rect">
            <a:avLst/>
          </a:prstGeom>
          <a:solidFill>
            <a:srgbClr val="005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algn="ctr">
              <a:defRPr sz="2100">
                <a:solidFill>
                  <a:srgbClr val="82838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0262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DA444-2DDB-47A5-A170-9DF09F86616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301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60B9D-5247-488B-A5D5-DAC0DB39830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434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rgbClr val="707173"/>
                </a:solidFill>
              </a:defRPr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1BC0-3BD9-4204-998C-4E9C3CFB13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6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19E"/>
                </a:solidFill>
              </a:defRPr>
            </a:lvl1pPr>
            <a:lvl2pPr>
              <a:defRPr>
                <a:solidFill>
                  <a:srgbClr val="70717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5C34-9BB9-4D98-B087-D279C49038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3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1923" y="1960049"/>
            <a:ext cx="3522240" cy="39762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2403" y="1960049"/>
            <a:ext cx="3522240" cy="39762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9206-DDCA-4FB0-AC27-AD54913BD3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6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920" y="535739"/>
            <a:ext cx="7182720" cy="114492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F876-CE5D-46DB-A22B-9F030C64C3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2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920" y="535739"/>
            <a:ext cx="7182720" cy="11449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01923" y="1960046"/>
            <a:ext cx="3522240" cy="19182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1501923" y="4016585"/>
            <a:ext cx="3522240" cy="191972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5162403" y="1960049"/>
            <a:ext cx="3522240" cy="397625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D47B-ED9C-49B2-A00B-E9B2B8F6B6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7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rgbClr val="707173"/>
                </a:solidFill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1BC0-3BD9-4204-998C-4E9C3CFB13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7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19E"/>
                </a:solidFill>
              </a:defRPr>
            </a:lvl1pPr>
            <a:lvl2pPr>
              <a:defRPr>
                <a:solidFill>
                  <a:srgbClr val="70717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5C34-9BB9-4D98-B087-D279C49038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91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1921" y="1960047"/>
            <a:ext cx="3522240" cy="39762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2401" y="1960047"/>
            <a:ext cx="3522240" cy="397625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9206-DDCA-4FB0-AC27-AD54913BD3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B5772-6603-43EF-AEE8-ABA362BCF33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98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920" y="535737"/>
            <a:ext cx="7182720" cy="114492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F876-CE5D-46DB-A22B-9F030C64C3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920" y="535737"/>
            <a:ext cx="7182720" cy="11449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01921" y="1960046"/>
            <a:ext cx="3522240" cy="19182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1501921" y="4016583"/>
            <a:ext cx="3522240" cy="191972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5162401" y="1960047"/>
            <a:ext cx="3522240" cy="397625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D47B-ED9C-49B2-A00B-E9B2B8F6B6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21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9F40-B3A7-4253-AD09-CD2BA331554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266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920" y="535737"/>
            <a:ext cx="7176960" cy="113916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501920" y="1960047"/>
            <a:ext cx="7176960" cy="3970496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6661440" y="6247376"/>
            <a:ext cx="2017440" cy="465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A96E-91C5-44CC-84EC-6EC8640DF43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521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EC8A1-5B29-43F3-94CB-6F0EE1A86F7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41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AE22-E037-43CF-9EF6-D2BE4315443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54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A48F3-E974-4D8D-A763-18F2B7EB50F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83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0CA3D-461A-4C63-AC19-B5471120F09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45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0E37B-1F1D-4122-BF0A-9EF4854DDCC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545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2C634-F96D-4E90-829A-0D1A6C86EF7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245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7E235-EC0E-45F4-830D-60204F20AC3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475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3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carte_MONDE_points_AEF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3825" y="624840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05150"/>
                </a:solidFill>
                <a:latin typeface="Arial" pitchFamily="34" charset="0"/>
              </a:defRPr>
            </a:lvl1pPr>
          </a:lstStyle>
          <a:p>
            <a:fld id="{3DA716F1-3233-4FF6-95E3-1324CF07D65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8964615" y="0"/>
            <a:ext cx="179387" cy="6858000"/>
          </a:xfrm>
          <a:prstGeom prst="rect">
            <a:avLst/>
          </a:prstGeom>
          <a:solidFill>
            <a:srgbClr val="005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  <a:ea typeface="ＭＳ Ｐゴシック" charset="0"/>
          <a:cs typeface="ＭＳ Ｐゴシック" charset="0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</a:defRPr>
      </a:lvl6pPr>
      <a:lvl7pPr marL="91421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</a:defRPr>
      </a:lvl7pPr>
      <a:lvl8pPr marL="137131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</a:defRPr>
      </a:lvl8pPr>
      <a:lvl9pPr marL="182842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05150"/>
          </a:solidFill>
          <a:latin typeface="Arial" charset="0"/>
        </a:defRPr>
      </a:lvl9pPr>
    </p:titleStyle>
    <p:bodyStyle>
      <a:lvl1pPr marL="342829" indent="-342829" algn="l" rtl="0" eaLnBrk="1" fontAlgn="base" hangingPunct="1">
        <a:spcBef>
          <a:spcPct val="20000"/>
        </a:spcBef>
        <a:spcAft>
          <a:spcPct val="0"/>
        </a:spcAft>
        <a:defRPr sz="2500" b="1">
          <a:solidFill>
            <a:srgbClr val="505150"/>
          </a:solidFill>
          <a:latin typeface="+mn-lt"/>
          <a:ea typeface="ＭＳ Ｐゴシック" charset="0"/>
          <a:cs typeface="ＭＳ Ｐゴシック" charset="0"/>
        </a:defRPr>
      </a:lvl1pPr>
      <a:lvl2pPr marL="380920" indent="-190460" algn="l" rtl="0" eaLnBrk="1" fontAlgn="base" hangingPunct="1">
        <a:spcBef>
          <a:spcPct val="20000"/>
        </a:spcBef>
        <a:spcAft>
          <a:spcPct val="0"/>
        </a:spcAft>
        <a:buChar char="/"/>
        <a:defRPr>
          <a:solidFill>
            <a:srgbClr val="0052A2"/>
          </a:solidFill>
          <a:latin typeface="+mn-lt"/>
          <a:ea typeface="ＭＳ Ｐゴシック" charset="0"/>
        </a:defRPr>
      </a:lvl2pPr>
      <a:lvl3pPr marL="571380" indent="342829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952303" indent="-19046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1239580" indent="-9681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charset="0"/>
        </a:defRPr>
      </a:lvl5pPr>
      <a:lvl6pPr marL="1696686" indent="-9681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153792" indent="-9681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610896" indent="-9681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068002" indent="-96818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" y="-5758"/>
            <a:ext cx="9139680" cy="686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920" y="535739"/>
            <a:ext cx="71827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1920" y="1960049"/>
            <a:ext cx="7182720" cy="39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01923" y="6247376"/>
            <a:ext cx="208800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442" eaLnBrk="1"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650400" y="6247376"/>
            <a:ext cx="29433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442" eaLnBrk="1"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661440" y="6247376"/>
            <a:ext cx="202320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442" eaLnBrk="1">
              <a:defRPr/>
            </a:pPr>
            <a:fld id="{46A48237-6BED-45EA-A599-BB2CBCD7A8BB}" type="slidenum">
              <a:rPr lang="fr-FR" smtClean="0"/>
              <a:pPr defTabSz="407442" eaLnBrk="1"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25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+mj-lt"/>
          <a:ea typeface="+mj-ea"/>
          <a:cs typeface="+mj-cs"/>
        </a:defRPr>
      </a:lvl1pPr>
      <a:lvl2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2pPr>
      <a:lvl3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3pPr>
      <a:lvl4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4pPr>
      <a:lvl5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5pPr>
      <a:lvl6pPr marL="228052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6pPr>
      <a:lvl7pPr marL="269516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7pPr>
      <a:lvl8pPr marL="310980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8pPr>
      <a:lvl9pPr marL="352444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9pPr>
    </p:titleStyle>
    <p:bodyStyle>
      <a:lvl1pPr marL="414640" indent="-414640" algn="l" defTabSz="407442" rtl="0" eaLnBrk="0" fontAlgn="base" hangingPunct="0">
        <a:lnSpc>
          <a:spcPct val="93000"/>
        </a:lnSpc>
        <a:spcBef>
          <a:spcPct val="0"/>
        </a:spcBef>
        <a:spcAft>
          <a:spcPts val="1043"/>
        </a:spcAft>
        <a:buClr>
          <a:srgbClr val="00519E"/>
        </a:buClr>
        <a:buSzPct val="100000"/>
        <a:buFont typeface="Wingdings" pitchFamily="2" charset="2"/>
        <a:buChar char="Ø"/>
        <a:defRPr sz="2400" b="1">
          <a:solidFill>
            <a:srgbClr val="00519E"/>
          </a:solidFill>
          <a:latin typeface="+mn-lt"/>
          <a:ea typeface="+mn-ea"/>
          <a:cs typeface="+mn-cs"/>
        </a:defRPr>
      </a:lvl1pPr>
      <a:lvl2pPr marL="725620" indent="-310981" algn="l" defTabSz="40744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707173"/>
        </a:buClr>
        <a:buSzPct val="100000"/>
        <a:buFont typeface="Arial" pitchFamily="34" charset="0"/>
        <a:buChar char="•"/>
        <a:defRPr sz="2000" b="1">
          <a:solidFill>
            <a:srgbClr val="707173"/>
          </a:solidFill>
          <a:latin typeface="+mn-lt"/>
          <a:ea typeface="+mn-ea"/>
          <a:cs typeface="+mn-cs"/>
        </a:defRPr>
      </a:lvl2pPr>
      <a:lvl3pPr marL="1088431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519E"/>
        </a:buClr>
        <a:buSzPct val="100000"/>
        <a:buFont typeface="Arial" pitchFamily="34" charset="0"/>
        <a:buChar char="-"/>
        <a:defRPr>
          <a:solidFill>
            <a:srgbClr val="00519E"/>
          </a:solidFill>
          <a:latin typeface="+mn-lt"/>
          <a:ea typeface="+mn-ea"/>
          <a:cs typeface="+mn-cs"/>
        </a:defRPr>
      </a:lvl3pPr>
      <a:lvl4pPr marL="1503070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519E"/>
        </a:buClr>
        <a:buSzPct val="100000"/>
        <a:buFont typeface="Arial" pitchFamily="34" charset="0"/>
        <a:buChar char="•"/>
        <a:defRPr sz="1500">
          <a:solidFill>
            <a:srgbClr val="00519E"/>
          </a:solidFill>
          <a:latin typeface="+mn-lt"/>
          <a:ea typeface="+mn-ea"/>
          <a:cs typeface="+mn-cs"/>
        </a:defRPr>
      </a:lvl4pPr>
      <a:lvl5pPr marL="1917710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519E"/>
        </a:buClr>
        <a:buSzPct val="100000"/>
        <a:buFont typeface="Arial" pitchFamily="34" charset="0"/>
        <a:buChar char="-"/>
        <a:defRPr sz="1300">
          <a:solidFill>
            <a:srgbClr val="00519E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" y="-5760"/>
            <a:ext cx="9139680" cy="686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1920" y="535737"/>
            <a:ext cx="718272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1920" y="1960047"/>
            <a:ext cx="7182720" cy="39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8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01921" y="6247376"/>
            <a:ext cx="208800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526" eaLnBrk="1"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650400" y="6247376"/>
            <a:ext cx="29433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526" eaLnBrk="1"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661440" y="6247376"/>
            <a:ext cx="202320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526" eaLnBrk="1">
              <a:defRPr/>
            </a:pPr>
            <a:fld id="{46A48237-6BED-45EA-A599-BB2CBCD7A8BB}" type="slidenum">
              <a:rPr lang="fr-FR"/>
              <a:pPr defTabSz="407526" eaLnBrk="1"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45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9pPr>
    </p:titleStyle>
    <p:bodyStyle>
      <a:lvl1pPr marL="414726" indent="-414726" algn="l" defTabSz="407526" rtl="0" eaLnBrk="0" fontAlgn="base" hangingPunct="0">
        <a:lnSpc>
          <a:spcPct val="93000"/>
        </a:lnSpc>
        <a:spcBef>
          <a:spcPct val="0"/>
        </a:spcBef>
        <a:spcAft>
          <a:spcPts val="1043"/>
        </a:spcAft>
        <a:buClr>
          <a:srgbClr val="00519E"/>
        </a:buClr>
        <a:buSzPct val="100000"/>
        <a:buFont typeface="Wingdings" pitchFamily="2" charset="2"/>
        <a:buChar char="Ø"/>
        <a:defRPr sz="2400" b="1">
          <a:solidFill>
            <a:srgbClr val="00519E"/>
          </a:solidFill>
          <a:latin typeface="+mn-lt"/>
          <a:ea typeface="+mn-ea"/>
          <a:cs typeface="+mn-cs"/>
        </a:defRPr>
      </a:lvl1pPr>
      <a:lvl2pPr marL="725771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707173"/>
        </a:buClr>
        <a:buSzPct val="100000"/>
        <a:buFont typeface="Arial" pitchFamily="34" charset="0"/>
        <a:buChar char="•"/>
        <a:defRPr sz="2000" b="1">
          <a:solidFill>
            <a:srgbClr val="707173"/>
          </a:solidFill>
          <a:latin typeface="+mn-lt"/>
          <a:ea typeface="+mn-ea"/>
          <a:cs typeface="+mn-cs"/>
        </a:defRPr>
      </a:lvl2pPr>
      <a:lvl3pPr marL="1088656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519E"/>
        </a:buClr>
        <a:buSzPct val="100000"/>
        <a:buFont typeface="Arial" pitchFamily="34" charset="0"/>
        <a:buChar char="-"/>
        <a:defRPr>
          <a:solidFill>
            <a:srgbClr val="00519E"/>
          </a:solidFill>
          <a:latin typeface="+mn-lt"/>
          <a:ea typeface="+mn-ea"/>
          <a:cs typeface="+mn-cs"/>
        </a:defRPr>
      </a:lvl3pPr>
      <a:lvl4pPr marL="1503382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519E"/>
        </a:buClr>
        <a:buSzPct val="100000"/>
        <a:buFont typeface="Arial" pitchFamily="34" charset="0"/>
        <a:buChar char="•"/>
        <a:defRPr sz="1500">
          <a:solidFill>
            <a:srgbClr val="00519E"/>
          </a:solidFill>
          <a:latin typeface="+mn-lt"/>
          <a:ea typeface="+mn-ea"/>
          <a:cs typeface="+mn-cs"/>
        </a:defRPr>
      </a:lvl4pPr>
      <a:lvl5pPr marL="1918108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519E"/>
        </a:buClr>
        <a:buSzPct val="100000"/>
        <a:buFont typeface="Arial" pitchFamily="34" charset="0"/>
        <a:buChar char="-"/>
        <a:defRPr sz="1300">
          <a:solidFill>
            <a:srgbClr val="00519E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519E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</a:t>
            </a:r>
            <a:r>
              <a:rPr lang="fr-FR" dirty="0" err="1" smtClean="0"/>
              <a:t>pagner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Cheminer ensemble vers pour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Côte à côte – coude à coude - devant – derrière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Partage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Changements de regards et de postures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28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8" t="28763" r="7162" b="7320"/>
          <a:stretch>
            <a:fillRect/>
          </a:stretch>
        </p:blipFill>
        <p:spPr>
          <a:xfrm>
            <a:off x="1306082" y="1228451"/>
            <a:ext cx="7381440" cy="4944039"/>
          </a:xfrm>
        </p:spPr>
      </p:pic>
    </p:spTree>
    <p:extLst>
      <p:ext uri="{BB962C8B-B14F-4D97-AF65-F5344CB8AC3E}">
        <p14:creationId xmlns:p14="http://schemas.microsoft.com/office/powerpoint/2010/main" val="91410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C’est d’abord et surtout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Comprendre ce qui nourrit et structure l’activité professionnelle de l’accompagné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Identifier les mobiles d’agir et d’intervenir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Mettre à jour les représentations et déceler les à priori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2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qualités et dangers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0200" y="1628800"/>
            <a:ext cx="6858000" cy="4824536"/>
          </a:xfrm>
        </p:spPr>
        <p:txBody>
          <a:bodyPr/>
          <a:lstStyle/>
          <a:p>
            <a:r>
              <a:rPr lang="fr-FR" sz="2000" dirty="0" smtClean="0"/>
              <a:t>Empathie</a:t>
            </a:r>
          </a:p>
          <a:p>
            <a:endParaRPr lang="fr-FR" sz="2000" dirty="0"/>
          </a:p>
          <a:p>
            <a:r>
              <a:rPr lang="fr-FR" sz="2000" dirty="0" smtClean="0"/>
              <a:t>Écoute</a:t>
            </a:r>
          </a:p>
          <a:p>
            <a:endParaRPr lang="fr-FR" sz="2000" dirty="0"/>
          </a:p>
          <a:p>
            <a:r>
              <a:rPr lang="fr-FR" sz="2000" dirty="0" smtClean="0"/>
              <a:t>Confiance</a:t>
            </a:r>
          </a:p>
          <a:p>
            <a:endParaRPr lang="fr-FR" sz="2000" dirty="0"/>
          </a:p>
          <a:p>
            <a:pPr algn="r"/>
            <a:r>
              <a:rPr lang="fr-FR" sz="2000" dirty="0" smtClean="0"/>
              <a:t>Affectif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 smtClean="0"/>
              <a:t>Auto-référencement</a:t>
            </a:r>
          </a:p>
          <a:p>
            <a:pPr algn="r"/>
            <a:endParaRPr lang="fr-FR" sz="2000" dirty="0"/>
          </a:p>
          <a:p>
            <a:pPr algn="r"/>
            <a:r>
              <a:rPr lang="fr-FR" sz="2000" dirty="0" smtClean="0"/>
              <a:t>Toute-puissance</a:t>
            </a:r>
          </a:p>
          <a:p>
            <a:pPr algn="r"/>
            <a:endParaRPr lang="fr-FR" sz="2000" dirty="0" smtClean="0"/>
          </a:p>
          <a:p>
            <a:pPr algn="ctr"/>
            <a:r>
              <a:rPr lang="fr-FR" sz="2000" dirty="0" smtClean="0"/>
              <a:t>Résistance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93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0200" y="1700808"/>
            <a:ext cx="6858000" cy="43951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Un diagnostic partagé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Un objectif visé, à atteindre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Un ou plusieurs objets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Une échéance finale  – des échéances intermédiaires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Des engagements réciproques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Traçabilité des relations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Évaluation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55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18292" r="25964" b="6683"/>
          <a:stretch>
            <a:fillRect/>
          </a:stretch>
        </p:blipFill>
        <p:spPr>
          <a:xfrm>
            <a:off x="0" y="131057"/>
            <a:ext cx="8948160" cy="6368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5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moments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L’entrée – le point de non-retour - la sortie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L’entrée: traquer l’implicite – les aprioris – les partis pris</a:t>
            </a:r>
          </a:p>
          <a:p>
            <a:pPr marL="0" indent="0"/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point de </a:t>
            </a:r>
            <a:r>
              <a:rPr lang="fr-FR" dirty="0" smtClean="0"/>
              <a:t>non-retour: nous n’allons pas plus loin si – nous allons jusqu’au bout</a:t>
            </a:r>
            <a:endParaRPr lang="fr-FR" dirty="0"/>
          </a:p>
          <a:p>
            <a:pPr marL="0" indent="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La sortie: des-étayage - lâcher la 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professionnel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Bascules qualitatives – prises de risques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Action efficace</a:t>
            </a:r>
          </a:p>
          <a:p>
            <a:pPr marL="0" indent="0"/>
            <a:r>
              <a:rPr lang="fr-FR" dirty="0" smtClean="0"/>
              <a:t>                    éclairée</a:t>
            </a:r>
          </a:p>
          <a:p>
            <a:pPr marL="0" indent="0"/>
            <a:r>
              <a:rPr lang="fr-FR" dirty="0"/>
              <a:t> </a:t>
            </a:r>
            <a:r>
              <a:rPr lang="fr-FR" dirty="0" smtClean="0"/>
              <a:t>                        située</a:t>
            </a:r>
          </a:p>
          <a:p>
            <a:pPr marL="0" indent="0"/>
            <a:r>
              <a:rPr lang="fr-FR" dirty="0"/>
              <a:t> </a:t>
            </a:r>
            <a:r>
              <a:rPr lang="fr-FR" dirty="0" smtClean="0"/>
              <a:t>                            efficiente</a:t>
            </a:r>
          </a:p>
          <a:p>
            <a:pPr marL="0" indent="0"/>
            <a:r>
              <a:rPr lang="fr-FR" dirty="0"/>
              <a:t> </a:t>
            </a:r>
            <a:r>
              <a:rPr lang="fr-FR" dirty="0" smtClean="0"/>
              <a:t>                                 rayonnante</a:t>
            </a:r>
          </a:p>
          <a:p>
            <a:pPr marL="0" indent="0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7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Besoin-désir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Rendre intelligible ce qui entrave</a:t>
            </a:r>
          </a:p>
          <a:p>
            <a:endParaRPr lang="fr-FR" dirty="0"/>
          </a:p>
          <a:p>
            <a:r>
              <a:rPr lang="fr-FR" dirty="0" smtClean="0"/>
              <a:t>Tenir compte des aspirations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89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b="1" u="sng" dirty="0">
                <a:solidFill>
                  <a:schemeClr val="accent4"/>
                </a:solidFill>
              </a:rPr>
              <a:t>La question du besoin et de la conscience du professionnel</a:t>
            </a:r>
            <a:r>
              <a:rPr lang="fr-FR" altLang="fr-FR" sz="28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00" y="1795869"/>
            <a:ext cx="8817120" cy="503044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fr-FR" altLang="fr-FR" sz="2000" dirty="0" smtClean="0">
              <a:solidFill>
                <a:schemeClr val="accent4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ts val="1089"/>
              </a:spcAft>
              <a:buFont typeface="Wingdings" pitchFamily="2" charset="2"/>
              <a:buChar char="ü"/>
            </a:pPr>
            <a:r>
              <a:rPr lang="fr-FR" altLang="fr-FR" sz="2000" dirty="0" smtClean="0">
                <a:solidFill>
                  <a:schemeClr val="accent4"/>
                </a:solidFill>
              </a:rPr>
              <a:t>besoins normatifs : </a:t>
            </a:r>
            <a:r>
              <a:rPr lang="fr-FR" altLang="fr-FR" sz="2000" b="0" dirty="0">
                <a:solidFill>
                  <a:schemeClr val="accent4"/>
                </a:solidFill>
              </a:rPr>
              <a:t>écart entre les pratiques actuelles et les nouveaux standards définis par les experts. </a:t>
            </a:r>
          </a:p>
          <a:p>
            <a:pPr algn="just" eaLnBrk="1" hangingPunct="1">
              <a:lnSpc>
                <a:spcPct val="100000"/>
              </a:lnSpc>
              <a:spcAft>
                <a:spcPts val="1089"/>
              </a:spcAft>
              <a:buFont typeface="Wingdings" pitchFamily="2" charset="2"/>
              <a:buChar char="ü"/>
            </a:pPr>
            <a:r>
              <a:rPr lang="fr-FR" altLang="fr-FR" sz="2000" dirty="0" smtClean="0">
                <a:solidFill>
                  <a:schemeClr val="accent4"/>
                </a:solidFill>
              </a:rPr>
              <a:t>besoins institutionnels : </a:t>
            </a:r>
            <a:r>
              <a:rPr lang="fr-FR" altLang="fr-FR" sz="2000" b="0" dirty="0">
                <a:solidFill>
                  <a:schemeClr val="accent4"/>
                </a:solidFill>
              </a:rPr>
              <a:t>écart/compétences que l’organisation juge essentielles en vue de remplir la mission qu’elle s’est donnée.</a:t>
            </a:r>
            <a:r>
              <a:rPr lang="fr-FR" altLang="fr-FR" sz="2000" b="0" dirty="0" smtClean="0">
                <a:solidFill>
                  <a:schemeClr val="accent4"/>
                </a:solidFill>
              </a:rPr>
              <a:t> </a:t>
            </a:r>
          </a:p>
          <a:p>
            <a:pPr algn="just" eaLnBrk="1" hangingPunct="1">
              <a:lnSpc>
                <a:spcPct val="100000"/>
              </a:lnSpc>
              <a:spcAft>
                <a:spcPts val="1089"/>
              </a:spcAft>
              <a:buFont typeface="Wingdings" pitchFamily="2" charset="2"/>
              <a:buChar char="ü"/>
            </a:pPr>
            <a:r>
              <a:rPr lang="fr-FR" altLang="fr-FR" sz="2000" dirty="0" smtClean="0">
                <a:solidFill>
                  <a:schemeClr val="accent4"/>
                </a:solidFill>
              </a:rPr>
              <a:t>besoins comparatifs : </a:t>
            </a:r>
            <a:r>
              <a:rPr lang="fr-FR" altLang="fr-FR" sz="2000" b="0" dirty="0">
                <a:solidFill>
                  <a:schemeClr val="accent4"/>
                </a:solidFill>
              </a:rPr>
              <a:t>écart observé entre </a:t>
            </a:r>
            <a:r>
              <a:rPr lang="fr-FR" altLang="fr-FR" sz="2000" b="0" dirty="0" smtClean="0">
                <a:solidFill>
                  <a:schemeClr val="accent4"/>
                </a:solidFill>
              </a:rPr>
              <a:t>des groupes ou </a:t>
            </a:r>
            <a:r>
              <a:rPr lang="fr-FR" altLang="fr-FR" sz="2000" b="0" dirty="0">
                <a:solidFill>
                  <a:schemeClr val="accent4"/>
                </a:solidFill>
              </a:rPr>
              <a:t>des individus que l’on compare entre eux</a:t>
            </a:r>
            <a:r>
              <a:rPr lang="fr-FR" altLang="fr-FR" sz="2000" b="0" dirty="0" smtClean="0">
                <a:solidFill>
                  <a:schemeClr val="accent4"/>
                </a:solidFill>
              </a:rPr>
              <a:t>. . </a:t>
            </a:r>
          </a:p>
          <a:p>
            <a:pPr algn="just" eaLnBrk="1" hangingPunct="1">
              <a:lnSpc>
                <a:spcPct val="100000"/>
              </a:lnSpc>
              <a:spcAft>
                <a:spcPts val="1089"/>
              </a:spcAft>
              <a:buFont typeface="Wingdings" pitchFamily="2" charset="2"/>
              <a:buChar char="ü"/>
            </a:pPr>
            <a:r>
              <a:rPr lang="fr-FR" altLang="fr-FR" sz="2000" dirty="0" smtClean="0">
                <a:solidFill>
                  <a:schemeClr val="accent4"/>
                </a:solidFill>
              </a:rPr>
              <a:t>besoins ressentis : </a:t>
            </a:r>
            <a:r>
              <a:rPr lang="fr-FR" altLang="fr-FR" sz="2000" b="0" dirty="0">
                <a:solidFill>
                  <a:schemeClr val="accent4"/>
                </a:solidFill>
              </a:rPr>
              <a:t>écart entre les compétences qu’un professionnel se reconnaît et celles qu’il souhaite détenir.</a:t>
            </a:r>
            <a:r>
              <a:rPr lang="fr-FR" altLang="fr-FR" sz="2000" b="0" dirty="0" smtClean="0">
                <a:solidFill>
                  <a:schemeClr val="accent4"/>
                </a:solidFill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fr-FR" altLang="fr-FR" sz="2000" b="0" dirty="0" smtClean="0">
              <a:solidFill>
                <a:schemeClr val="accent4"/>
              </a:solidFill>
            </a:endParaRPr>
          </a:p>
          <a:p>
            <a:pPr algn="just" eaLnBrk="1" hangingPunct="1">
              <a:buFont typeface="Wingdings" pitchFamily="2" charset="2"/>
              <a:buChar char="ü"/>
            </a:pPr>
            <a:endParaRPr lang="fr-FR" altLang="fr-FR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theme/theme1.xml><?xml version="1.0" encoding="utf-8"?>
<a:theme xmlns:a="http://schemas.openxmlformats.org/drawingml/2006/main" name="Modèle_présentation_AEFE 2015">
  <a:themeElements>
    <a:clrScheme name="PresentationAEF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E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resentationAE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E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E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e_diaporama_MS_1997-2003">
  <a:themeElements>
    <a:clrScheme name="AEFE">
      <a:dk1>
        <a:srgbClr val="707173"/>
      </a:dk1>
      <a:lt1>
        <a:srgbClr val="707173"/>
      </a:lt1>
      <a:dk2>
        <a:srgbClr val="00519E"/>
      </a:dk2>
      <a:lt2>
        <a:srgbClr val="00488E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AR PL UMing HK"/>
        <a:cs typeface="AR PL UMing HK"/>
      </a:majorFont>
      <a:minorFont>
        <a:latin typeface="Arial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ele_diaporama_MS_1997-2003">
  <a:themeElements>
    <a:clrScheme name="AEFE">
      <a:dk1>
        <a:srgbClr val="707173"/>
      </a:dk1>
      <a:lt1>
        <a:srgbClr val="707173"/>
      </a:lt1>
      <a:dk2>
        <a:srgbClr val="00519E"/>
      </a:dk2>
      <a:lt2>
        <a:srgbClr val="00488E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AR PL UMing HK"/>
        <a:cs typeface="AR PL UMing HK"/>
      </a:majorFont>
      <a:minorFont>
        <a:latin typeface="Arial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6704</TotalTime>
  <Words>262</Words>
  <Application>Microsoft Macintosh PowerPoint</Application>
  <PresentationFormat>Présentation à l'écran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Modèle_présentation_AEFE 2015</vt:lpstr>
      <vt:lpstr>modele_diaporama_MS_1997-2003</vt:lpstr>
      <vt:lpstr>1_modele_diaporama_MS_1997-2003</vt:lpstr>
      <vt:lpstr>Ac com pagner</vt:lpstr>
      <vt:lpstr>C’est d’abord et surtout</vt:lpstr>
      <vt:lpstr>qualités et dangers</vt:lpstr>
      <vt:lpstr>contrat</vt:lpstr>
      <vt:lpstr>Présentation PowerPoint</vt:lpstr>
      <vt:lpstr>trois moments clés</vt:lpstr>
      <vt:lpstr>Développement professionnel</vt:lpstr>
      <vt:lpstr>Besoin-désir</vt:lpstr>
      <vt:lpstr>La question du besoin et de la conscience du professionnel </vt:lpstr>
      <vt:lpstr>Présentation PowerPoint</vt:lpstr>
    </vt:vector>
  </TitlesOfParts>
  <Company>M.A.E.E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PILOTAGE DU RESEAU</dc:title>
  <dc:creator>ROUVIERE Sandra</dc:creator>
  <cp:lastModifiedBy>VICAIGNE CHANTAL</cp:lastModifiedBy>
  <cp:revision>499</cp:revision>
  <cp:lastPrinted>2015-08-31T11:55:06Z</cp:lastPrinted>
  <dcterms:created xsi:type="dcterms:W3CDTF">2015-05-04T12:07:44Z</dcterms:created>
  <dcterms:modified xsi:type="dcterms:W3CDTF">2017-01-20T09:02:32Z</dcterms:modified>
</cp:coreProperties>
</file>