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1" r:id="rId5"/>
    <p:sldId id="262" r:id="rId6"/>
    <p:sldId id="264" r:id="rId7"/>
    <p:sldId id="268" r:id="rId8"/>
    <p:sldId id="266" r:id="rId9"/>
    <p:sldId id="267" r:id="rId10"/>
    <p:sldId id="269" r:id="rId11"/>
    <p:sldId id="270" r:id="rId12"/>
    <p:sldId id="273" r:id="rId13"/>
    <p:sldId id="271" r:id="rId14"/>
    <p:sldId id="274" r:id="rId15"/>
    <p:sldId id="275" r:id="rId16"/>
    <p:sldId id="277" r:id="rId17"/>
    <p:sldId id="281"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76" autoAdjust="0"/>
    <p:restoredTop sz="94660"/>
  </p:normalViewPr>
  <p:slideViewPr>
    <p:cSldViewPr>
      <p:cViewPr varScale="1">
        <p:scale>
          <a:sx n="110" d="100"/>
          <a:sy n="110" d="100"/>
        </p:scale>
        <p:origin x="166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DF2CFD7B-16D0-4784-9790-9022F200DCE6}" type="datetimeFigureOut">
              <a:rPr lang="fr-FR" smtClean="0"/>
              <a:pPr/>
              <a:t>12/05/2017</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421DFC9C-10FE-4DF6-9440-DFFEC2D6988A}"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2CFD7B-16D0-4784-9790-9022F200DCE6}" type="datetimeFigureOut">
              <a:rPr lang="fr-FR" smtClean="0"/>
              <a:pPr/>
              <a:t>12/05/2017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21DFC9C-10FE-4DF6-9440-DFFEC2D6988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2CFD7B-16D0-4784-9790-9022F200DCE6}" type="datetimeFigureOut">
              <a:rPr lang="fr-FR" smtClean="0"/>
              <a:pPr/>
              <a:t>12/05/2017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21DFC9C-10FE-4DF6-9440-DFFEC2D6988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2CFD7B-16D0-4784-9790-9022F200DCE6}" type="datetimeFigureOut">
              <a:rPr lang="fr-FR" smtClean="0"/>
              <a:pPr/>
              <a:t>12/05/2017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21DFC9C-10FE-4DF6-9440-DFFEC2D6988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DF2CFD7B-16D0-4784-9790-9022F200DCE6}" type="datetimeFigureOut">
              <a:rPr lang="fr-FR" smtClean="0"/>
              <a:pPr/>
              <a:t>12/05/2017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21DFC9C-10FE-4DF6-9440-DFFEC2D6988A}"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F2CFD7B-16D0-4784-9790-9022F200DCE6}" type="datetimeFigureOut">
              <a:rPr lang="fr-FR" smtClean="0"/>
              <a:pPr/>
              <a:t>12/05/2017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21DFC9C-10FE-4DF6-9440-DFFEC2D6988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DF2CFD7B-16D0-4784-9790-9022F200DCE6}" type="datetimeFigureOut">
              <a:rPr lang="fr-FR" smtClean="0"/>
              <a:pPr/>
              <a:t>12/05/2017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21DFC9C-10FE-4DF6-9440-DFFEC2D6988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DF2CFD7B-16D0-4784-9790-9022F200DCE6}" type="datetimeFigureOut">
              <a:rPr lang="fr-FR" smtClean="0"/>
              <a:pPr/>
              <a:t>12/05/2017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21DFC9C-10FE-4DF6-9440-DFFEC2D6988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F2CFD7B-16D0-4784-9790-9022F200DCE6}" type="datetimeFigureOut">
              <a:rPr lang="fr-FR" smtClean="0"/>
              <a:pPr/>
              <a:t>12/05/2017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21DFC9C-10FE-4DF6-9440-DFFEC2D6988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F2CFD7B-16D0-4784-9790-9022F200DCE6}" type="datetimeFigureOut">
              <a:rPr lang="fr-FR" smtClean="0"/>
              <a:pPr/>
              <a:t>12/05/2017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21DFC9C-10FE-4DF6-9440-DFFEC2D6988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DF2CFD7B-16D0-4784-9790-9022F200DCE6}" type="datetimeFigureOut">
              <a:rPr lang="fr-FR" smtClean="0"/>
              <a:pPr/>
              <a:t>12/05/2017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421DFC9C-10FE-4DF6-9440-DFFEC2D6988A}"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F2CFD7B-16D0-4784-9790-9022F200DCE6}" type="datetimeFigureOut">
              <a:rPr lang="fr-FR" smtClean="0"/>
              <a:pPr/>
              <a:t>12/05/2017</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21DFC9C-10FE-4DF6-9440-DFFEC2D6988A}"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Formation de base 2017</a:t>
            </a:r>
            <a:br>
              <a:rPr lang="fr-FR" dirty="0" smtClean="0"/>
            </a:br>
            <a:r>
              <a:rPr lang="fr-FR" dirty="0" smtClean="0"/>
              <a:t>séance 1</a:t>
            </a:r>
            <a:endParaRPr lang="fr-FR" dirty="0"/>
          </a:p>
        </p:txBody>
      </p:sp>
      <p:pic>
        <p:nvPicPr>
          <p:cNvPr id="1026" name="Picture 2" descr="C:\Users\Arnaud MERMET\Desktop\école\logo\sans-titre.png"/>
          <p:cNvPicPr>
            <a:picLocks noChangeAspect="1" noChangeArrowheads="1"/>
          </p:cNvPicPr>
          <p:nvPr/>
        </p:nvPicPr>
        <p:blipFill>
          <a:blip r:embed="rId2" cstate="print"/>
          <a:srcRect/>
          <a:stretch>
            <a:fillRect/>
          </a:stretch>
        </p:blipFill>
        <p:spPr bwMode="auto">
          <a:xfrm>
            <a:off x="1043608" y="2564904"/>
            <a:ext cx="1847850" cy="1676400"/>
          </a:xfrm>
          <a:prstGeom prst="rect">
            <a:avLst/>
          </a:prstGeom>
          <a:noFill/>
        </p:spPr>
      </p:pic>
      <p:pic>
        <p:nvPicPr>
          <p:cNvPr id="1027" name="Picture 3" descr="C:\Users\Arnaud MERMET\Desktop\école\logo\Image1.png"/>
          <p:cNvPicPr>
            <a:picLocks noChangeAspect="1" noChangeArrowheads="1"/>
          </p:cNvPicPr>
          <p:nvPr/>
        </p:nvPicPr>
        <p:blipFill>
          <a:blip r:embed="rId3" cstate="print"/>
          <a:srcRect/>
          <a:stretch>
            <a:fillRect/>
          </a:stretch>
        </p:blipFill>
        <p:spPr bwMode="auto">
          <a:xfrm>
            <a:off x="3563888" y="2564904"/>
            <a:ext cx="1498968" cy="172819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80696"/>
          </a:xfrm>
        </p:spPr>
        <p:txBody>
          <a:bodyPr>
            <a:normAutofit fontScale="90000"/>
          </a:bodyPr>
          <a:lstStyle/>
          <a:p>
            <a:pPr algn="ctr"/>
            <a:r>
              <a:rPr lang="fr-FR" b="1" u="sng" dirty="0" smtClean="0"/>
              <a:t>L’affichage dans la classe</a:t>
            </a:r>
            <a:r>
              <a:rPr lang="fr-FR" dirty="0" smtClean="0"/>
              <a:t/>
            </a:r>
            <a:br>
              <a:rPr lang="fr-FR" dirty="0" smtClean="0"/>
            </a:br>
            <a:endParaRPr lang="fr-FR" dirty="0"/>
          </a:p>
        </p:txBody>
      </p:sp>
      <p:sp>
        <p:nvSpPr>
          <p:cNvPr id="3" name="Espace réservé du contenu 2"/>
          <p:cNvSpPr>
            <a:spLocks noGrp="1"/>
          </p:cNvSpPr>
          <p:nvPr>
            <p:ph idx="1"/>
          </p:nvPr>
        </p:nvSpPr>
        <p:spPr>
          <a:xfrm>
            <a:off x="251520" y="764704"/>
            <a:ext cx="8640960" cy="5760640"/>
          </a:xfrm>
        </p:spPr>
        <p:txBody>
          <a:bodyPr>
            <a:normAutofit fontScale="40000" lnSpcReduction="20000"/>
          </a:bodyPr>
          <a:lstStyle/>
          <a:p>
            <a:pPr>
              <a:buNone/>
            </a:pPr>
            <a:r>
              <a:rPr lang="fr-FR" sz="2900" dirty="0" smtClean="0"/>
              <a:t>On peut les classer en trois catégories essentielles :</a:t>
            </a:r>
          </a:p>
          <a:p>
            <a:pPr>
              <a:buNone/>
            </a:pPr>
            <a:r>
              <a:rPr lang="fr-FR" sz="2900" dirty="0" smtClean="0"/>
              <a:t> </a:t>
            </a:r>
          </a:p>
          <a:p>
            <a:r>
              <a:rPr lang="fr-FR" sz="2900" b="1" dirty="0" smtClean="0"/>
              <a:t>Les affichages règlementaires et permanents</a:t>
            </a:r>
            <a:endParaRPr lang="fr-FR" sz="2900" dirty="0" smtClean="0"/>
          </a:p>
          <a:p>
            <a:pPr>
              <a:buNone/>
            </a:pPr>
            <a:r>
              <a:rPr lang="fr-FR" sz="2900" b="1" dirty="0" smtClean="0"/>
              <a:t> </a:t>
            </a:r>
            <a:endParaRPr lang="fr-FR" sz="2900" dirty="0" smtClean="0"/>
          </a:p>
          <a:p>
            <a:pPr lvl="1"/>
            <a:r>
              <a:rPr lang="fr-FR" sz="2900" dirty="0" smtClean="0"/>
              <a:t>L’emploi du temps,</a:t>
            </a:r>
          </a:p>
          <a:p>
            <a:pPr lvl="1"/>
            <a:r>
              <a:rPr lang="fr-FR" sz="2900" dirty="0" smtClean="0"/>
              <a:t>Les programmations,</a:t>
            </a:r>
          </a:p>
          <a:p>
            <a:pPr lvl="1"/>
            <a:r>
              <a:rPr lang="fr-FR" sz="2900" dirty="0" smtClean="0"/>
              <a:t>Le règlement intérieur de l'école,</a:t>
            </a:r>
          </a:p>
          <a:p>
            <a:pPr lvl="1"/>
            <a:r>
              <a:rPr lang="fr-FR" sz="2900" dirty="0" smtClean="0"/>
              <a:t>Les coordonnées des urgences, de l’établissement (provisorat), des pompiers, de la police…</a:t>
            </a:r>
          </a:p>
          <a:p>
            <a:pPr>
              <a:buNone/>
            </a:pPr>
            <a:r>
              <a:rPr lang="fr-FR" sz="2900" dirty="0" smtClean="0"/>
              <a:t> </a:t>
            </a:r>
          </a:p>
          <a:p>
            <a:r>
              <a:rPr lang="fr-FR" sz="2900" b="1" dirty="0" smtClean="0"/>
              <a:t>Les affichages fonctionnels et évolutifs </a:t>
            </a:r>
            <a:endParaRPr lang="fr-FR" sz="2900" dirty="0" smtClean="0"/>
          </a:p>
          <a:p>
            <a:pPr>
              <a:buNone/>
            </a:pPr>
            <a:r>
              <a:rPr lang="fr-FR" sz="2900" b="1" dirty="0" smtClean="0"/>
              <a:t> </a:t>
            </a:r>
            <a:endParaRPr lang="fr-FR" sz="2900" dirty="0" smtClean="0"/>
          </a:p>
          <a:p>
            <a:pPr>
              <a:buNone/>
            </a:pPr>
            <a:r>
              <a:rPr lang="fr-FR" sz="2900" dirty="0" smtClean="0"/>
              <a:t>Les référents et outils didactiques doivent être réactivés en permanence et adaptés en fonction du cycle.</a:t>
            </a:r>
          </a:p>
          <a:p>
            <a:pPr>
              <a:buNone/>
            </a:pPr>
            <a:r>
              <a:rPr lang="fr-FR" sz="2900" dirty="0" smtClean="0"/>
              <a:t>Ils doivent être placés prioritairement de manière très lisible (ex : autour du tableau quand c'est possible).</a:t>
            </a:r>
          </a:p>
          <a:p>
            <a:pPr>
              <a:buNone/>
            </a:pPr>
            <a:r>
              <a:rPr lang="fr-FR" sz="2900" dirty="0" smtClean="0"/>
              <a:t>Il peut être judicieux de regrouper l'affichage par domaine disciplinaire.</a:t>
            </a:r>
          </a:p>
          <a:p>
            <a:pPr>
              <a:buNone/>
            </a:pPr>
            <a:r>
              <a:rPr lang="fr-FR" sz="2900" dirty="0" smtClean="0"/>
              <a:t>Les productions de la classe sont temporaires, en fonction des activités en cours : frise du projet en cours, sujets d'étude, exposés, </a:t>
            </a:r>
          </a:p>
          <a:p>
            <a:pPr>
              <a:buNone/>
            </a:pPr>
            <a:r>
              <a:rPr lang="fr-FR" sz="2900" dirty="0" smtClean="0"/>
              <a:t>poésies, travaux d'expression écrite, frise chronologique, Histoire des Arts,  …</a:t>
            </a:r>
          </a:p>
          <a:p>
            <a:pPr>
              <a:buNone/>
            </a:pPr>
            <a:r>
              <a:rPr lang="fr-FR" sz="2900" dirty="0" smtClean="0"/>
              <a:t> </a:t>
            </a:r>
          </a:p>
          <a:p>
            <a:pPr>
              <a:buNone/>
            </a:pPr>
            <a:r>
              <a:rPr lang="fr-FR" sz="2900" dirty="0" smtClean="0"/>
              <a:t>Concernant la vie de la classe :</a:t>
            </a:r>
          </a:p>
          <a:p>
            <a:pPr>
              <a:buNone/>
            </a:pPr>
            <a:endParaRPr lang="fr-FR" sz="2900" dirty="0" smtClean="0"/>
          </a:p>
          <a:p>
            <a:pPr lvl="1"/>
            <a:r>
              <a:rPr lang="fr-FR" sz="2900" dirty="0" smtClean="0"/>
              <a:t>le tableau de présence (ex : en maternelle), le tableau des responsabilités</a:t>
            </a:r>
          </a:p>
          <a:p>
            <a:pPr lvl="1"/>
            <a:r>
              <a:rPr lang="fr-FR" sz="2900" dirty="0" smtClean="0"/>
              <a:t>les règles de vie,</a:t>
            </a:r>
          </a:p>
          <a:p>
            <a:pPr lvl="1"/>
            <a:r>
              <a:rPr lang="fr-FR" sz="2900" dirty="0" smtClean="0"/>
              <a:t>les codages de consignes</a:t>
            </a:r>
          </a:p>
          <a:p>
            <a:pPr lvl="1">
              <a:buNone/>
            </a:pPr>
            <a:r>
              <a:rPr lang="fr-FR" sz="2900" dirty="0" smtClean="0"/>
              <a:t> </a:t>
            </a:r>
          </a:p>
          <a:p>
            <a:r>
              <a:rPr lang="fr-FR" sz="2900" b="1" dirty="0" smtClean="0"/>
              <a:t>Les affichages à visée esthétique </a:t>
            </a:r>
            <a:endParaRPr lang="fr-FR" sz="2900" dirty="0" smtClean="0"/>
          </a:p>
          <a:p>
            <a:pPr>
              <a:buNone/>
            </a:pPr>
            <a:r>
              <a:rPr lang="fr-FR" sz="2900" b="1" dirty="0" smtClean="0"/>
              <a:t> </a:t>
            </a:r>
            <a:endParaRPr lang="fr-FR" sz="2900" dirty="0" smtClean="0"/>
          </a:p>
          <a:p>
            <a:pPr lvl="1"/>
            <a:r>
              <a:rPr lang="fr-FR" sz="2900" dirty="0" smtClean="0"/>
              <a:t>Productions des élèves (graphisme, peintures, ...),</a:t>
            </a:r>
          </a:p>
          <a:p>
            <a:pPr lvl="1"/>
            <a:r>
              <a:rPr lang="fr-FR" sz="2900" dirty="0" smtClean="0"/>
              <a:t>Reproductions de tableaux, posters, etc.</a:t>
            </a:r>
          </a:p>
          <a:p>
            <a:pPr lvl="1">
              <a:buNone/>
            </a:pPr>
            <a:endParaRPr lang="fr-FR" sz="2900" dirty="0" smtClean="0"/>
          </a:p>
          <a:p>
            <a:pPr lvl="1" algn="ctr">
              <a:buNone/>
            </a:pPr>
            <a:r>
              <a:rPr lang="fr-FR" sz="2900" b="1" dirty="0" smtClean="0"/>
              <a:t>TD : visites d’affichages de classe</a:t>
            </a:r>
          </a:p>
          <a:p>
            <a:pPr>
              <a:buNone/>
            </a:pPr>
            <a:r>
              <a:rPr lang="fr-FR" sz="2500" dirty="0" smtClean="0"/>
              <a:t/>
            </a:r>
            <a:br>
              <a:rPr lang="fr-FR" sz="2500" dirty="0" smtClean="0"/>
            </a:br>
            <a:endParaRPr lang="fr-FR" sz="25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2232248"/>
          </a:xfrm>
        </p:spPr>
        <p:txBody>
          <a:bodyPr>
            <a:normAutofit fontScale="90000"/>
          </a:bodyPr>
          <a:lstStyle/>
          <a:p>
            <a:pPr algn="ctr"/>
            <a:r>
              <a:rPr lang="fr-FR" b="1" dirty="0" smtClean="0"/>
              <a:t>L’emploi du temps</a:t>
            </a:r>
            <a:r>
              <a:rPr lang="fr-FR" dirty="0" smtClean="0"/>
              <a:t/>
            </a:r>
            <a:br>
              <a:rPr lang="fr-FR" dirty="0" smtClean="0"/>
            </a:br>
            <a:r>
              <a:rPr lang="fr-FR" dirty="0" smtClean="0"/>
              <a:t/>
            </a:r>
            <a:br>
              <a:rPr lang="fr-FR" dirty="0" smtClean="0"/>
            </a:br>
            <a:endParaRPr lang="fr-FR" dirty="0"/>
          </a:p>
        </p:txBody>
      </p:sp>
      <p:sp>
        <p:nvSpPr>
          <p:cNvPr id="3" name="Espace réservé du contenu 2"/>
          <p:cNvSpPr>
            <a:spLocks noGrp="1"/>
          </p:cNvSpPr>
          <p:nvPr>
            <p:ph idx="1"/>
          </p:nvPr>
        </p:nvSpPr>
        <p:spPr>
          <a:xfrm>
            <a:off x="179512" y="1124744"/>
            <a:ext cx="8964488" cy="4608512"/>
          </a:xfrm>
        </p:spPr>
        <p:txBody>
          <a:bodyPr>
            <a:normAutofit fontScale="92500" lnSpcReduction="10000"/>
          </a:bodyPr>
          <a:lstStyle/>
          <a:p>
            <a:pPr>
              <a:buNone/>
            </a:pPr>
            <a:r>
              <a:rPr lang="fr-FR" dirty="0" smtClean="0"/>
              <a:t>C’est un document officiel qui doit être affiché dans la classe.</a:t>
            </a:r>
          </a:p>
          <a:p>
            <a:pPr>
              <a:buNone/>
            </a:pPr>
            <a:r>
              <a:rPr lang="fr-FR" dirty="0" smtClean="0"/>
              <a:t>Il s’agit d’un outil de travail qui garantit l’enseignement de </a:t>
            </a:r>
          </a:p>
          <a:p>
            <a:pPr>
              <a:buNone/>
            </a:pPr>
            <a:r>
              <a:rPr lang="fr-FR" dirty="0" smtClean="0"/>
              <a:t>l’ensemble des domaines et disciplines, dans le respect des </a:t>
            </a:r>
          </a:p>
          <a:p>
            <a:pPr>
              <a:buNone/>
            </a:pPr>
            <a:r>
              <a:rPr lang="fr-FR" dirty="0" smtClean="0"/>
              <a:t>volumes horaires indiqués par les programmes officiels.</a:t>
            </a:r>
          </a:p>
          <a:p>
            <a:pPr>
              <a:buNone/>
            </a:pPr>
            <a:r>
              <a:rPr lang="fr-FR" dirty="0" smtClean="0"/>
              <a:t>Doivent figurer sur l’emploi du temps l’indication du domaine </a:t>
            </a:r>
          </a:p>
          <a:p>
            <a:pPr>
              <a:buNone/>
            </a:pPr>
            <a:r>
              <a:rPr lang="fr-FR" dirty="0" smtClean="0"/>
              <a:t>ou de la discipline enseignés ainsi que sa durée.</a:t>
            </a:r>
          </a:p>
          <a:p>
            <a:pPr>
              <a:buNone/>
            </a:pPr>
            <a:r>
              <a:rPr lang="fr-FR" dirty="0" smtClean="0"/>
              <a:t>L’emploi du temps doit proposer une répartition harmonieuse </a:t>
            </a:r>
          </a:p>
          <a:p>
            <a:pPr>
              <a:buNone/>
            </a:pPr>
            <a:r>
              <a:rPr lang="fr-FR" dirty="0" smtClean="0"/>
              <a:t>des disciplines sur la journée, sans privilégier forcément </a:t>
            </a:r>
          </a:p>
          <a:p>
            <a:pPr>
              <a:buNone/>
            </a:pPr>
            <a:r>
              <a:rPr lang="fr-FR" dirty="0" smtClean="0"/>
              <a:t>l’enseignement des fondamentaux (français et </a:t>
            </a:r>
          </a:p>
          <a:p>
            <a:pPr>
              <a:buNone/>
            </a:pPr>
            <a:r>
              <a:rPr lang="fr-FR" dirty="0" smtClean="0"/>
              <a:t>mathématiques) le matin. Il évolue au cours de l’année </a:t>
            </a:r>
          </a:p>
          <a:p>
            <a:pPr>
              <a:buNone/>
            </a:pPr>
            <a:r>
              <a:rPr lang="fr-FR" dirty="0" smtClean="0"/>
              <a:t>scolaire, en fonction des projets de la classe.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smtClean="0"/>
              <a:t>Les programmations</a:t>
            </a:r>
            <a:r>
              <a:rPr lang="fr-FR" dirty="0" smtClean="0"/>
              <a:t/>
            </a:r>
            <a:br>
              <a:rPr lang="fr-FR" dirty="0" smtClean="0"/>
            </a:br>
            <a:endParaRPr lang="fr-FR" dirty="0"/>
          </a:p>
        </p:txBody>
      </p:sp>
      <p:sp>
        <p:nvSpPr>
          <p:cNvPr id="3" name="Espace réservé du contenu 2"/>
          <p:cNvSpPr>
            <a:spLocks noGrp="1"/>
          </p:cNvSpPr>
          <p:nvPr>
            <p:ph idx="1"/>
          </p:nvPr>
        </p:nvSpPr>
        <p:spPr>
          <a:xfrm>
            <a:off x="251520" y="1484784"/>
            <a:ext cx="8712968" cy="5184576"/>
          </a:xfrm>
        </p:spPr>
        <p:txBody>
          <a:bodyPr>
            <a:normAutofit fontScale="77500" lnSpcReduction="20000"/>
          </a:bodyPr>
          <a:lstStyle/>
          <a:p>
            <a:pPr>
              <a:buNone/>
            </a:pPr>
            <a:r>
              <a:rPr lang="fr-FR" dirty="0" smtClean="0"/>
              <a:t>Il s’agit de la répartition des contenus abordés dans les différents domaines ou </a:t>
            </a:r>
          </a:p>
          <a:p>
            <a:pPr>
              <a:buNone/>
            </a:pPr>
            <a:r>
              <a:rPr lang="fr-FR" dirty="0" smtClean="0"/>
              <a:t>champs disciplinaires. Elles sont établies :</a:t>
            </a:r>
          </a:p>
          <a:p>
            <a:pPr>
              <a:buFontTx/>
              <a:buChar char="-"/>
            </a:pPr>
            <a:r>
              <a:rPr lang="fr-FR" dirty="0" smtClean="0"/>
              <a:t>en collaboration avec les autres classes du cycle ;</a:t>
            </a:r>
          </a:p>
          <a:p>
            <a:pPr>
              <a:buFontTx/>
              <a:buChar char="-"/>
            </a:pPr>
            <a:r>
              <a:rPr lang="fr-FR" dirty="0" smtClean="0"/>
              <a:t>en tenant compte des programmes en vigueur, des réalités locales, du projet </a:t>
            </a:r>
          </a:p>
          <a:p>
            <a:pPr>
              <a:buNone/>
            </a:pPr>
            <a:r>
              <a:rPr lang="fr-FR" dirty="0" smtClean="0"/>
              <a:t>d'école, des acquis et du rythme de progression des élèves.</a:t>
            </a:r>
          </a:p>
          <a:p>
            <a:pPr>
              <a:buFontTx/>
              <a:buChar char="-"/>
            </a:pPr>
            <a:endParaRPr lang="fr-FR" dirty="0" smtClean="0"/>
          </a:p>
          <a:p>
            <a:pPr>
              <a:buNone/>
            </a:pPr>
            <a:r>
              <a:rPr lang="fr-FR" dirty="0" smtClean="0"/>
              <a:t>Plusieurs niveaux de programmation sont souhaitables et doivent être </a:t>
            </a:r>
          </a:p>
          <a:p>
            <a:pPr>
              <a:buNone/>
            </a:pPr>
            <a:r>
              <a:rPr lang="fr-FR" dirty="0" smtClean="0"/>
              <a:t>coordonnés entre eux :</a:t>
            </a:r>
          </a:p>
          <a:p>
            <a:pPr>
              <a:buNone/>
            </a:pPr>
            <a:endParaRPr lang="fr-FR" dirty="0" smtClean="0"/>
          </a:p>
          <a:p>
            <a:pPr>
              <a:buNone/>
            </a:pPr>
            <a:r>
              <a:rPr lang="fr-FR" dirty="0" smtClean="0"/>
              <a:t>• par unités d‘enseignement-apprentissage ;</a:t>
            </a:r>
          </a:p>
          <a:p>
            <a:pPr>
              <a:buNone/>
            </a:pPr>
            <a:r>
              <a:rPr lang="fr-FR" dirty="0" smtClean="0"/>
              <a:t>• par période scolaire (cinq périodes séparées des vacances scolaires).</a:t>
            </a:r>
          </a:p>
          <a:p>
            <a:pPr>
              <a:buNone/>
            </a:pPr>
            <a:endParaRPr lang="fr-FR" dirty="0" smtClean="0"/>
          </a:p>
          <a:p>
            <a:pPr>
              <a:buNone/>
            </a:pPr>
            <a:r>
              <a:rPr lang="fr-FR" dirty="0" smtClean="0"/>
              <a:t>Ces programmations doivent prendre en compte les compétences à acquérir :</a:t>
            </a:r>
          </a:p>
          <a:p>
            <a:pPr>
              <a:buNone/>
            </a:pPr>
            <a:endParaRPr lang="fr-FR" dirty="0" smtClean="0"/>
          </a:p>
          <a:p>
            <a:pPr>
              <a:buNone/>
            </a:pPr>
            <a:r>
              <a:rPr lang="fr-FR" dirty="0" smtClean="0"/>
              <a:t>• par année lorsqu'une vision globale des enseignements est possible,</a:t>
            </a:r>
          </a:p>
          <a:p>
            <a:pPr>
              <a:buNone/>
            </a:pPr>
            <a:r>
              <a:rPr lang="fr-FR" dirty="0" smtClean="0"/>
              <a:t>• par cycle si un travail d'équipe est bien engagé.</a:t>
            </a:r>
          </a:p>
          <a:p>
            <a:pPr>
              <a:buNone/>
            </a:pP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smtClean="0"/>
              <a:t>Le cahier-journal</a:t>
            </a:r>
            <a:r>
              <a:rPr lang="fr-FR" dirty="0" smtClean="0"/>
              <a:t/>
            </a:r>
            <a:br>
              <a:rPr lang="fr-FR" dirty="0" smtClean="0"/>
            </a:br>
            <a:endParaRPr lang="fr-FR" dirty="0"/>
          </a:p>
        </p:txBody>
      </p:sp>
      <p:sp>
        <p:nvSpPr>
          <p:cNvPr id="3" name="Espace réservé du contenu 2"/>
          <p:cNvSpPr>
            <a:spLocks noGrp="1"/>
          </p:cNvSpPr>
          <p:nvPr>
            <p:ph idx="1"/>
          </p:nvPr>
        </p:nvSpPr>
        <p:spPr>
          <a:xfrm>
            <a:off x="457200" y="1268760"/>
            <a:ext cx="8229600" cy="5055840"/>
          </a:xfrm>
        </p:spPr>
        <p:txBody>
          <a:bodyPr>
            <a:normAutofit fontScale="77500" lnSpcReduction="20000"/>
          </a:bodyPr>
          <a:lstStyle/>
          <a:p>
            <a:pPr>
              <a:buNone/>
            </a:pPr>
            <a:r>
              <a:rPr lang="fr-FR" b="1" dirty="0" smtClean="0"/>
              <a:t>Son rôle :</a:t>
            </a:r>
            <a:endParaRPr lang="fr-FR" dirty="0" smtClean="0"/>
          </a:p>
          <a:p>
            <a:pPr>
              <a:buNone/>
            </a:pPr>
            <a:r>
              <a:rPr lang="fr-FR" dirty="0" smtClean="0"/>
              <a:t>Il formalise le déroulement des apprentissages et des activités  de la classe </a:t>
            </a:r>
          </a:p>
          <a:p>
            <a:pPr>
              <a:buNone/>
            </a:pPr>
            <a:r>
              <a:rPr lang="fr-FR" dirty="0" smtClean="0"/>
              <a:t>selon l’emploi du temps, jour après jour.</a:t>
            </a:r>
          </a:p>
          <a:p>
            <a:pPr>
              <a:buNone/>
            </a:pPr>
            <a:endParaRPr lang="fr-FR" dirty="0" smtClean="0"/>
          </a:p>
          <a:p>
            <a:pPr>
              <a:buNone/>
            </a:pPr>
            <a:r>
              <a:rPr lang="fr-FR" b="1" dirty="0" smtClean="0"/>
              <a:t>Quand réaliser le cahier-journal ?</a:t>
            </a:r>
            <a:endParaRPr lang="fr-FR" dirty="0" smtClean="0"/>
          </a:p>
          <a:p>
            <a:pPr>
              <a:buNone/>
            </a:pPr>
            <a:r>
              <a:rPr lang="fr-FR" dirty="0" smtClean="0"/>
              <a:t>Pour chaque jour de classe.</a:t>
            </a:r>
          </a:p>
          <a:p>
            <a:pPr>
              <a:buNone/>
            </a:pPr>
            <a:endParaRPr lang="fr-FR" dirty="0" smtClean="0"/>
          </a:p>
          <a:p>
            <a:pPr>
              <a:buNone/>
            </a:pPr>
            <a:r>
              <a:rPr lang="fr-FR" b="1" dirty="0" smtClean="0"/>
              <a:t>Les rubriques incontournables :</a:t>
            </a:r>
            <a:endParaRPr lang="fr-FR" dirty="0" smtClean="0"/>
          </a:p>
          <a:p>
            <a:r>
              <a:rPr lang="fr-FR" dirty="0" smtClean="0"/>
              <a:t>Le domaine ou la discipline,</a:t>
            </a:r>
          </a:p>
          <a:p>
            <a:r>
              <a:rPr lang="fr-FR" dirty="0" smtClean="0"/>
              <a:t>L’objectif (pour le professeur)</a:t>
            </a:r>
          </a:p>
          <a:p>
            <a:r>
              <a:rPr lang="fr-FR" dirty="0" smtClean="0"/>
              <a:t>Les compétences travaillées,</a:t>
            </a:r>
          </a:p>
          <a:p>
            <a:r>
              <a:rPr lang="fr-FR" dirty="0" smtClean="0"/>
              <a:t>Les activités proposées,</a:t>
            </a:r>
          </a:p>
          <a:p>
            <a:r>
              <a:rPr lang="fr-FR" dirty="0" smtClean="0"/>
              <a:t>Les durées des séances,</a:t>
            </a:r>
          </a:p>
          <a:p>
            <a:r>
              <a:rPr lang="fr-FR" dirty="0" smtClean="0"/>
              <a:t>Un déroulement et un bilan succincts, sauf si vous avez fait une fiche de préparation pour la séance.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32656"/>
            <a:ext cx="8229600" cy="648072"/>
          </a:xfrm>
        </p:spPr>
        <p:txBody>
          <a:bodyPr>
            <a:normAutofit fontScale="90000"/>
          </a:bodyPr>
          <a:lstStyle/>
          <a:p>
            <a:pPr algn="ctr"/>
            <a:r>
              <a:rPr lang="fr-FR" dirty="0" smtClean="0"/>
              <a:t>La fiche de préparation</a:t>
            </a:r>
            <a:endParaRPr lang="fr-FR" dirty="0"/>
          </a:p>
        </p:txBody>
      </p:sp>
      <p:sp>
        <p:nvSpPr>
          <p:cNvPr id="3" name="Espace réservé du contenu 2"/>
          <p:cNvSpPr>
            <a:spLocks noGrp="1"/>
          </p:cNvSpPr>
          <p:nvPr>
            <p:ph idx="1"/>
          </p:nvPr>
        </p:nvSpPr>
        <p:spPr>
          <a:xfrm>
            <a:off x="323528" y="1052736"/>
            <a:ext cx="8640960" cy="5544616"/>
          </a:xfrm>
        </p:spPr>
        <p:txBody>
          <a:bodyPr>
            <a:normAutofit fontScale="55000" lnSpcReduction="20000"/>
          </a:bodyPr>
          <a:lstStyle/>
          <a:p>
            <a:pPr>
              <a:buNone/>
            </a:pPr>
            <a:r>
              <a:rPr lang="fr-FR" b="1" dirty="0" smtClean="0"/>
              <a:t>Son rôle :</a:t>
            </a:r>
          </a:p>
          <a:p>
            <a:pPr>
              <a:buNone/>
            </a:pPr>
            <a:endParaRPr lang="fr-FR" dirty="0" smtClean="0"/>
          </a:p>
          <a:p>
            <a:pPr lvl="0">
              <a:buNone/>
            </a:pPr>
            <a:r>
              <a:rPr lang="fr-FR" dirty="0" smtClean="0"/>
              <a:t>Elle donne une vision détaillée de l’élaboration et du déroulement d’une séance ;</a:t>
            </a:r>
          </a:p>
          <a:p>
            <a:pPr lvl="0">
              <a:buNone/>
            </a:pPr>
            <a:r>
              <a:rPr lang="fr-FR" dirty="0" smtClean="0"/>
              <a:t>Elle est plus détaillée que le cahier-journal ;</a:t>
            </a:r>
          </a:p>
          <a:p>
            <a:pPr lvl="0">
              <a:buNone/>
            </a:pPr>
            <a:r>
              <a:rPr lang="fr-FR" dirty="0" smtClean="0"/>
              <a:t>Elle renseigne de manière explicite sur le dispositif mis en place ;</a:t>
            </a:r>
          </a:p>
          <a:p>
            <a:pPr lvl="0">
              <a:buNone/>
            </a:pPr>
            <a:r>
              <a:rPr lang="fr-FR" dirty="0" smtClean="0"/>
              <a:t>Elle décrit la mise en œuvre réfléchie par l’enseignant pour atteindre les objectifs visés.</a:t>
            </a:r>
          </a:p>
          <a:p>
            <a:pPr>
              <a:buNone/>
            </a:pPr>
            <a:r>
              <a:rPr lang="fr-FR" dirty="0" smtClean="0"/>
              <a:t> </a:t>
            </a:r>
          </a:p>
          <a:p>
            <a:pPr>
              <a:buNone/>
            </a:pPr>
            <a:r>
              <a:rPr lang="fr-FR" b="1" dirty="0" smtClean="0"/>
              <a:t>Quand réaliser des fiches de préparation ?</a:t>
            </a:r>
          </a:p>
          <a:p>
            <a:pPr>
              <a:buNone/>
            </a:pPr>
            <a:endParaRPr lang="fr-FR" dirty="0" smtClean="0"/>
          </a:p>
          <a:p>
            <a:pPr lvl="0">
              <a:buNone/>
            </a:pPr>
            <a:r>
              <a:rPr lang="fr-FR" dirty="0" smtClean="0"/>
              <a:t>Chaque fois qu’une séance d’apprentissage suppose une réflexion en termes de mise en œuvre ;</a:t>
            </a:r>
          </a:p>
          <a:p>
            <a:pPr lvl="0">
              <a:buNone/>
            </a:pPr>
            <a:r>
              <a:rPr lang="fr-FR" dirty="0" smtClean="0"/>
              <a:t>Chaque fois qu’une séance d’apprentissage nécessite des recherches préalables de la part du maître.</a:t>
            </a:r>
          </a:p>
          <a:p>
            <a:pPr lvl="0">
              <a:buNone/>
            </a:pPr>
            <a:endParaRPr lang="fr-FR" dirty="0" smtClean="0"/>
          </a:p>
          <a:p>
            <a:pPr>
              <a:buNone/>
            </a:pPr>
            <a:r>
              <a:rPr lang="fr-FR" dirty="0" smtClean="0"/>
              <a:t>NB : Veiller à moyen terme à ce que tous les domaines d’activités fassent l’objet d’une préparation détaillée.</a:t>
            </a:r>
          </a:p>
          <a:p>
            <a:pPr>
              <a:buNone/>
            </a:pPr>
            <a:r>
              <a:rPr lang="fr-FR" b="1" dirty="0" smtClean="0"/>
              <a:t> </a:t>
            </a:r>
            <a:endParaRPr lang="fr-FR" dirty="0" smtClean="0"/>
          </a:p>
          <a:p>
            <a:pPr>
              <a:buNone/>
            </a:pPr>
            <a:r>
              <a:rPr lang="fr-FR" b="1" dirty="0" smtClean="0"/>
              <a:t>Les rubriques incontournables :</a:t>
            </a:r>
          </a:p>
          <a:p>
            <a:pPr>
              <a:buNone/>
            </a:pPr>
            <a:endParaRPr lang="fr-FR" dirty="0" smtClean="0"/>
          </a:p>
          <a:p>
            <a:r>
              <a:rPr lang="fr-FR" dirty="0" smtClean="0"/>
              <a:t>Le domaine ou la discipline,</a:t>
            </a:r>
          </a:p>
          <a:p>
            <a:r>
              <a:rPr lang="fr-FR" dirty="0" smtClean="0"/>
              <a:t>Les compétences visées,</a:t>
            </a:r>
          </a:p>
          <a:p>
            <a:r>
              <a:rPr lang="fr-FR" dirty="0" smtClean="0"/>
              <a:t>L’organisation matérielle : tableau, outils, supports,</a:t>
            </a:r>
          </a:p>
          <a:p>
            <a:r>
              <a:rPr lang="fr-FR" dirty="0" smtClean="0"/>
              <a:t>Les modalités de travail : par groupe, oral collectif, individuel écrit,</a:t>
            </a:r>
          </a:p>
          <a:p>
            <a:r>
              <a:rPr lang="fr-FR" dirty="0" smtClean="0"/>
              <a:t>Le déroulement de la démarche d’enseignement, avec les différentes étapes apparentes,</a:t>
            </a:r>
          </a:p>
          <a:p>
            <a:r>
              <a:rPr lang="fr-FR" dirty="0" smtClean="0"/>
              <a:t>La durée de la séance et si possible les durées intermédiaires,</a:t>
            </a:r>
          </a:p>
          <a:p>
            <a:r>
              <a:rPr lang="fr-FR" dirty="0" smtClean="0"/>
              <a:t>Le bilan (il s’agit de dépasser le simple constat pour concevoir les remédiations, la régulation et les</a:t>
            </a:r>
          </a:p>
          <a:p>
            <a:pPr>
              <a:buNone/>
            </a:pPr>
            <a:r>
              <a:rPr lang="fr-FR" dirty="0" smtClean="0"/>
              <a:t>prolongements).</a:t>
            </a:r>
            <a:br>
              <a:rPr lang="fr-FR" dirty="0" smtClean="0"/>
            </a:br>
            <a:r>
              <a:rPr lang="fr-FR" dirty="0" smtClean="0"/>
              <a:t> </a:t>
            </a:r>
          </a:p>
          <a:p>
            <a:pPr>
              <a:buNone/>
            </a:pP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323528" y="260651"/>
          <a:ext cx="8229600" cy="6264693"/>
        </p:xfrm>
        <a:graphic>
          <a:graphicData uri="http://schemas.openxmlformats.org/drawingml/2006/table">
            <a:tbl>
              <a:tblPr firstRow="1" bandRow="1">
                <a:tableStyleId>{5C22544A-7EE6-4342-B048-85BDC9FD1C3A}</a:tableStyleId>
              </a:tblPr>
              <a:tblGrid>
                <a:gridCol w="8229600"/>
              </a:tblGrid>
              <a:tr h="432045">
                <a:tc>
                  <a:txBody>
                    <a:bodyPr/>
                    <a:lstStyle/>
                    <a:p>
                      <a:pPr algn="ctr">
                        <a:spcAft>
                          <a:spcPts val="0"/>
                        </a:spcAft>
                      </a:pPr>
                      <a:r>
                        <a:rPr lang="fr-FR" sz="1100" i="1" kern="50" dirty="0">
                          <a:latin typeface="Arial"/>
                          <a:ea typeface="SimSun"/>
                        </a:rPr>
                        <a:t/>
                      </a:r>
                      <a:br>
                        <a:rPr lang="fr-FR" sz="1100" i="1" kern="50" dirty="0">
                          <a:latin typeface="Arial"/>
                          <a:ea typeface="SimSun"/>
                        </a:rPr>
                      </a:br>
                      <a:r>
                        <a:rPr lang="fr-FR" sz="1100" b="1" kern="50" dirty="0" smtClean="0">
                          <a:latin typeface="Arial"/>
                          <a:ea typeface="SimSun"/>
                        </a:rPr>
                        <a:t>La </a:t>
                      </a:r>
                      <a:r>
                        <a:rPr lang="fr-FR" sz="1100" b="1" kern="50" dirty="0">
                          <a:latin typeface="Arial"/>
                          <a:ea typeface="SimSun"/>
                        </a:rPr>
                        <a:t>démarche d’enseignement pour l’enseignant</a:t>
                      </a:r>
                      <a:endParaRPr lang="fr-FR" sz="1000" dirty="0">
                        <a:latin typeface="Times New Roman"/>
                        <a:ea typeface="Times New Roman"/>
                      </a:endParaRPr>
                    </a:p>
                  </a:txBody>
                  <a:tcPr marL="68580" marR="68580" marT="0" marB="0"/>
                </a:tc>
              </a:tr>
              <a:tr h="241348">
                <a:tc>
                  <a:txBody>
                    <a:bodyPr/>
                    <a:lstStyle/>
                    <a:p>
                      <a:pPr algn="ctr">
                        <a:spcAft>
                          <a:spcPts val="0"/>
                        </a:spcAft>
                      </a:pPr>
                      <a:r>
                        <a:rPr lang="fr-FR" sz="1100" b="1">
                          <a:latin typeface="Arial"/>
                          <a:ea typeface="Times New Roman"/>
                        </a:rPr>
                        <a:t>Préparation</a:t>
                      </a:r>
                      <a:endParaRPr lang="fr-FR" sz="1000">
                        <a:latin typeface="Times New Roman"/>
                        <a:ea typeface="Times New Roman"/>
                      </a:endParaRPr>
                    </a:p>
                  </a:txBody>
                  <a:tcPr marL="68580" marR="68580" marT="0" marB="0"/>
                </a:tc>
              </a:tr>
              <a:tr h="512293">
                <a:tc>
                  <a:txBody>
                    <a:bodyPr/>
                    <a:lstStyle/>
                    <a:p>
                      <a:pPr algn="just">
                        <a:spcAft>
                          <a:spcPts val="0"/>
                        </a:spcAft>
                      </a:pPr>
                      <a:r>
                        <a:rPr lang="fr-FR" sz="1100" b="1">
                          <a:latin typeface="Arial"/>
                          <a:ea typeface="Times New Roman"/>
                        </a:rPr>
                        <a:t>1. Mise en perspective</a:t>
                      </a:r>
                      <a:endParaRPr lang="fr-FR" sz="1000">
                        <a:latin typeface="Times New Roman"/>
                        <a:ea typeface="Times New Roman"/>
                      </a:endParaRPr>
                    </a:p>
                    <a:p>
                      <a:pPr algn="just">
                        <a:spcAft>
                          <a:spcPts val="0"/>
                        </a:spcAft>
                      </a:pPr>
                      <a:r>
                        <a:rPr lang="fr-FR" sz="1100">
                          <a:latin typeface="Arial"/>
                          <a:ea typeface="Times New Roman"/>
                        </a:rPr>
                        <a:t>Expliquer ce que les enfants vont apprendre et à quoi cela va leur servir.</a:t>
                      </a:r>
                      <a:endParaRPr lang="fr-FR" sz="1000">
                        <a:latin typeface="Times New Roman"/>
                        <a:ea typeface="Times New Roman"/>
                      </a:endParaRPr>
                    </a:p>
                  </a:txBody>
                  <a:tcPr marL="68580" marR="68580" marT="0" marB="0"/>
                </a:tc>
              </a:tr>
              <a:tr h="512293">
                <a:tc>
                  <a:txBody>
                    <a:bodyPr/>
                    <a:lstStyle/>
                    <a:p>
                      <a:pPr algn="just">
                        <a:spcAft>
                          <a:spcPts val="0"/>
                        </a:spcAft>
                      </a:pPr>
                      <a:r>
                        <a:rPr lang="fr-FR" sz="1100" b="1">
                          <a:latin typeface="Arial"/>
                          <a:ea typeface="Times New Roman"/>
                        </a:rPr>
                        <a:t>2. Rappel du vécu antérieur</a:t>
                      </a:r>
                      <a:endParaRPr lang="fr-FR" sz="1000">
                        <a:latin typeface="Times New Roman"/>
                        <a:ea typeface="Times New Roman"/>
                      </a:endParaRPr>
                    </a:p>
                    <a:p>
                      <a:pPr algn="just">
                        <a:spcAft>
                          <a:spcPts val="0"/>
                        </a:spcAft>
                      </a:pPr>
                      <a:r>
                        <a:rPr lang="fr-FR" sz="1100">
                          <a:latin typeface="Arial"/>
                          <a:ea typeface="Times New Roman"/>
                        </a:rPr>
                        <a:t>Aider les enfants à se souvenir des apprentissages antérieurs et à les verbaliser. </a:t>
                      </a:r>
                      <a:endParaRPr lang="fr-FR" sz="1000">
                        <a:latin typeface="Times New Roman"/>
                        <a:ea typeface="Times New Roman"/>
                      </a:endParaRPr>
                    </a:p>
                  </a:txBody>
                  <a:tcPr marL="68580" marR="68580" marT="0" marB="0"/>
                </a:tc>
              </a:tr>
              <a:tr h="512293">
                <a:tc>
                  <a:txBody>
                    <a:bodyPr/>
                    <a:lstStyle/>
                    <a:p>
                      <a:pPr algn="just">
                        <a:spcAft>
                          <a:spcPts val="0"/>
                        </a:spcAft>
                      </a:pPr>
                      <a:r>
                        <a:rPr lang="fr-FR" sz="1100" b="1">
                          <a:latin typeface="Arial"/>
                          <a:ea typeface="Times New Roman"/>
                        </a:rPr>
                        <a:t>3. La situation de recherche</a:t>
                      </a:r>
                      <a:endParaRPr lang="fr-FR" sz="1000">
                        <a:latin typeface="Times New Roman"/>
                        <a:ea typeface="Times New Roman"/>
                      </a:endParaRPr>
                    </a:p>
                    <a:p>
                      <a:pPr algn="just">
                        <a:spcAft>
                          <a:spcPts val="0"/>
                        </a:spcAft>
                      </a:pPr>
                      <a:r>
                        <a:rPr lang="fr-FR" sz="1100">
                          <a:latin typeface="Arial"/>
                          <a:ea typeface="Times New Roman"/>
                        </a:rPr>
                        <a:t>Proposer une situation qui permette de réinvestir les acquis ou une situation problème (il faut lever un obstacle).</a:t>
                      </a:r>
                      <a:endParaRPr lang="fr-FR" sz="1000">
                        <a:latin typeface="Times New Roman"/>
                        <a:ea typeface="Times New Roman"/>
                      </a:endParaRPr>
                    </a:p>
                  </a:txBody>
                  <a:tcPr marL="68580" marR="68580" marT="0" marB="0"/>
                </a:tc>
              </a:tr>
              <a:tr h="208400">
                <a:tc>
                  <a:txBody>
                    <a:bodyPr/>
                    <a:lstStyle/>
                    <a:p>
                      <a:pPr algn="ctr">
                        <a:spcAft>
                          <a:spcPts val="0"/>
                        </a:spcAft>
                      </a:pPr>
                      <a:r>
                        <a:rPr lang="fr-FR" sz="1100" b="1">
                          <a:latin typeface="Arial"/>
                          <a:ea typeface="Times New Roman"/>
                        </a:rPr>
                        <a:t>Recherche et apprentissage</a:t>
                      </a:r>
                      <a:endParaRPr lang="fr-FR" sz="1000">
                        <a:latin typeface="Times New Roman"/>
                        <a:ea typeface="Times New Roman"/>
                      </a:endParaRPr>
                    </a:p>
                  </a:txBody>
                  <a:tcPr marL="68580" marR="68580" marT="0" marB="0"/>
                </a:tc>
              </a:tr>
              <a:tr h="936104">
                <a:tc>
                  <a:txBody>
                    <a:bodyPr/>
                    <a:lstStyle/>
                    <a:p>
                      <a:pPr algn="just">
                        <a:spcAft>
                          <a:spcPts val="0"/>
                        </a:spcAft>
                      </a:pPr>
                      <a:r>
                        <a:rPr lang="fr-FR" sz="1100" b="1">
                          <a:latin typeface="Arial"/>
                          <a:ea typeface="Times New Roman"/>
                        </a:rPr>
                        <a:t>1. Recherche</a:t>
                      </a:r>
                      <a:endParaRPr lang="fr-FR" sz="1000">
                        <a:latin typeface="Times New Roman"/>
                        <a:ea typeface="Times New Roman"/>
                      </a:endParaRPr>
                    </a:p>
                    <a:p>
                      <a:pPr algn="just">
                        <a:spcAft>
                          <a:spcPts val="0"/>
                        </a:spcAft>
                      </a:pPr>
                      <a:r>
                        <a:rPr lang="fr-FR" sz="1100">
                          <a:latin typeface="Arial"/>
                          <a:ea typeface="Times New Roman"/>
                        </a:rPr>
                        <a:t>Proposer des sources de données ;</a:t>
                      </a:r>
                      <a:endParaRPr lang="fr-FR" sz="1000">
                        <a:latin typeface="Times New Roman"/>
                        <a:ea typeface="Times New Roman"/>
                      </a:endParaRPr>
                    </a:p>
                    <a:p>
                      <a:pPr>
                        <a:spcAft>
                          <a:spcPts val="0"/>
                        </a:spcAft>
                      </a:pPr>
                      <a:r>
                        <a:rPr lang="fr-FR" sz="1100">
                          <a:latin typeface="Arial"/>
                          <a:ea typeface="Times New Roman"/>
                        </a:rPr>
                        <a:t>Guider la recherche ;</a:t>
                      </a:r>
                      <a:endParaRPr lang="fr-FR" sz="1000">
                        <a:latin typeface="Times New Roman"/>
                        <a:ea typeface="Times New Roman"/>
                      </a:endParaRPr>
                    </a:p>
                    <a:p>
                      <a:pPr>
                        <a:spcAft>
                          <a:spcPts val="0"/>
                        </a:spcAft>
                      </a:pPr>
                      <a:r>
                        <a:rPr lang="fr-FR" sz="1100">
                          <a:latin typeface="Arial"/>
                          <a:ea typeface="Times New Roman"/>
                        </a:rPr>
                        <a:t>Mettre à disposition des référents ;</a:t>
                      </a:r>
                      <a:endParaRPr lang="fr-FR" sz="1000">
                        <a:latin typeface="Times New Roman"/>
                        <a:ea typeface="Times New Roman"/>
                      </a:endParaRPr>
                    </a:p>
                    <a:p>
                      <a:pPr>
                        <a:spcAft>
                          <a:spcPts val="0"/>
                        </a:spcAft>
                      </a:pPr>
                      <a:r>
                        <a:rPr lang="fr-FR" sz="1100">
                          <a:latin typeface="Arial"/>
                          <a:ea typeface="Times New Roman"/>
                        </a:rPr>
                        <a:t>Organiser le travail individuel, en petits groupes, …</a:t>
                      </a:r>
                      <a:endParaRPr lang="fr-FR" sz="1000">
                        <a:latin typeface="Times New Roman"/>
                        <a:ea typeface="Times New Roman"/>
                      </a:endParaRPr>
                    </a:p>
                  </a:txBody>
                  <a:tcPr marL="68580" marR="68580" marT="0" marB="0"/>
                </a:tc>
              </a:tr>
              <a:tr h="533653">
                <a:tc>
                  <a:txBody>
                    <a:bodyPr/>
                    <a:lstStyle/>
                    <a:p>
                      <a:pPr>
                        <a:spcAft>
                          <a:spcPts val="0"/>
                        </a:spcAft>
                      </a:pPr>
                      <a:r>
                        <a:rPr lang="fr-FR" sz="1100" b="1">
                          <a:latin typeface="Arial"/>
                          <a:ea typeface="Times New Roman"/>
                        </a:rPr>
                        <a:t>2. Mise en commun</a:t>
                      </a:r>
                      <a:endParaRPr lang="fr-FR" sz="1000">
                        <a:latin typeface="Times New Roman"/>
                        <a:ea typeface="Times New Roman"/>
                      </a:endParaRPr>
                    </a:p>
                    <a:p>
                      <a:pPr>
                        <a:spcAft>
                          <a:spcPts val="0"/>
                        </a:spcAft>
                      </a:pPr>
                      <a:r>
                        <a:rPr lang="fr-FR" sz="1100">
                          <a:latin typeface="Arial"/>
                          <a:ea typeface="Times New Roman"/>
                        </a:rPr>
                        <a:t>Organiser la présentation des résultats ;</a:t>
                      </a:r>
                      <a:endParaRPr lang="fr-FR" sz="1000">
                        <a:latin typeface="Times New Roman"/>
                        <a:ea typeface="Times New Roman"/>
                      </a:endParaRPr>
                    </a:p>
                    <a:p>
                      <a:pPr>
                        <a:spcAft>
                          <a:spcPts val="0"/>
                        </a:spcAft>
                      </a:pPr>
                      <a:r>
                        <a:rPr lang="fr-FR" sz="1100">
                          <a:latin typeface="Arial"/>
                          <a:ea typeface="Times New Roman"/>
                        </a:rPr>
                        <a:t>Faire prendre conscience de la démarche.</a:t>
                      </a:r>
                      <a:endParaRPr lang="fr-FR" sz="1000">
                        <a:latin typeface="Times New Roman"/>
                        <a:ea typeface="Times New Roman"/>
                      </a:endParaRPr>
                    </a:p>
                  </a:txBody>
                  <a:tcPr marL="68580" marR="68580" marT="0" marB="0"/>
                </a:tc>
              </a:tr>
              <a:tr h="739612">
                <a:tc>
                  <a:txBody>
                    <a:bodyPr/>
                    <a:lstStyle/>
                    <a:p>
                      <a:pPr>
                        <a:spcAft>
                          <a:spcPts val="0"/>
                        </a:spcAft>
                      </a:pPr>
                      <a:r>
                        <a:rPr lang="fr-FR" sz="1100" b="1">
                          <a:latin typeface="Arial"/>
                          <a:ea typeface="Times New Roman"/>
                        </a:rPr>
                        <a:t>3. Structuration</a:t>
                      </a:r>
                      <a:endParaRPr lang="fr-FR" sz="1000">
                        <a:latin typeface="Times New Roman"/>
                        <a:ea typeface="Times New Roman"/>
                      </a:endParaRPr>
                    </a:p>
                    <a:p>
                      <a:pPr>
                        <a:spcAft>
                          <a:spcPts val="0"/>
                        </a:spcAft>
                      </a:pPr>
                      <a:r>
                        <a:rPr lang="fr-FR" sz="1100">
                          <a:latin typeface="Arial"/>
                          <a:ea typeface="Times New Roman"/>
                        </a:rPr>
                        <a:t>Faciliter la synthèse des apprentissages ;</a:t>
                      </a:r>
                      <a:endParaRPr lang="fr-FR" sz="1000">
                        <a:latin typeface="Times New Roman"/>
                        <a:ea typeface="Times New Roman"/>
                      </a:endParaRPr>
                    </a:p>
                    <a:p>
                      <a:pPr>
                        <a:spcAft>
                          <a:spcPts val="0"/>
                        </a:spcAft>
                      </a:pPr>
                      <a:r>
                        <a:rPr lang="fr-FR" sz="1100">
                          <a:latin typeface="Arial"/>
                          <a:ea typeface="Times New Roman"/>
                        </a:rPr>
                        <a:t>Aider les élèves à tirer des conclusions ;</a:t>
                      </a:r>
                      <a:endParaRPr lang="fr-FR" sz="1000">
                        <a:latin typeface="Times New Roman"/>
                        <a:ea typeface="Times New Roman"/>
                      </a:endParaRPr>
                    </a:p>
                    <a:p>
                      <a:pPr>
                        <a:spcAft>
                          <a:spcPts val="0"/>
                        </a:spcAft>
                      </a:pPr>
                      <a:r>
                        <a:rPr lang="fr-FR" sz="1100">
                          <a:latin typeface="Arial"/>
                          <a:ea typeface="Times New Roman"/>
                        </a:rPr>
                        <a:t>Faire élaborer des traces.</a:t>
                      </a:r>
                      <a:endParaRPr lang="fr-FR" sz="1000">
                        <a:latin typeface="Times New Roman"/>
                        <a:ea typeface="Times New Roman"/>
                      </a:endParaRPr>
                    </a:p>
                  </a:txBody>
                  <a:tcPr marL="68580" marR="68580" marT="0" marB="0"/>
                </a:tc>
              </a:tr>
              <a:tr h="196492">
                <a:tc>
                  <a:txBody>
                    <a:bodyPr/>
                    <a:lstStyle/>
                    <a:p>
                      <a:pPr algn="ctr">
                        <a:spcAft>
                          <a:spcPts val="0"/>
                        </a:spcAft>
                      </a:pPr>
                      <a:r>
                        <a:rPr lang="fr-FR" sz="1100" b="1">
                          <a:latin typeface="Arial"/>
                          <a:ea typeface="Times New Roman"/>
                        </a:rPr>
                        <a:t>Entraînement et réinvestissement</a:t>
                      </a:r>
                      <a:endParaRPr lang="fr-FR" sz="1000">
                        <a:latin typeface="Times New Roman"/>
                        <a:ea typeface="Times New Roman"/>
                      </a:endParaRPr>
                    </a:p>
                  </a:txBody>
                  <a:tcPr marL="68580" marR="68580" marT="0" marB="0"/>
                </a:tc>
              </a:tr>
              <a:tr h="216024">
                <a:tc>
                  <a:txBody>
                    <a:bodyPr/>
                    <a:lstStyle/>
                    <a:p>
                      <a:pPr>
                        <a:spcAft>
                          <a:spcPts val="0"/>
                        </a:spcAft>
                      </a:pPr>
                      <a:r>
                        <a:rPr lang="fr-FR" sz="1100" b="1">
                          <a:latin typeface="Arial"/>
                          <a:ea typeface="Times New Roman"/>
                        </a:rPr>
                        <a:t>1. Entraînement</a:t>
                      </a:r>
                      <a:endParaRPr lang="fr-FR" sz="1000">
                        <a:latin typeface="Times New Roman"/>
                        <a:ea typeface="Times New Roman"/>
                      </a:endParaRPr>
                    </a:p>
                  </a:txBody>
                  <a:tcPr marL="68580" marR="68580" marT="0" marB="0"/>
                </a:tc>
              </a:tr>
              <a:tr h="360040">
                <a:tc>
                  <a:txBody>
                    <a:bodyPr/>
                    <a:lstStyle/>
                    <a:p>
                      <a:pPr>
                        <a:spcAft>
                          <a:spcPts val="0"/>
                        </a:spcAft>
                      </a:pPr>
                      <a:r>
                        <a:rPr lang="fr-FR" sz="1100" b="1">
                          <a:latin typeface="Arial"/>
                          <a:ea typeface="Times New Roman"/>
                        </a:rPr>
                        <a:t>2. Remédiation</a:t>
                      </a:r>
                      <a:endParaRPr lang="fr-FR" sz="1000">
                        <a:latin typeface="Times New Roman"/>
                        <a:ea typeface="Times New Roman"/>
                      </a:endParaRPr>
                    </a:p>
                    <a:p>
                      <a:pPr>
                        <a:spcAft>
                          <a:spcPts val="0"/>
                        </a:spcAft>
                      </a:pPr>
                      <a:r>
                        <a:rPr lang="fr-FR" sz="1100">
                          <a:latin typeface="Arial"/>
                          <a:ea typeface="Times New Roman"/>
                        </a:rPr>
                        <a:t>Selon les besoins des élèves.</a:t>
                      </a:r>
                      <a:endParaRPr lang="fr-FR" sz="1000">
                        <a:latin typeface="Times New Roman"/>
                        <a:ea typeface="Times New Roman"/>
                      </a:endParaRPr>
                    </a:p>
                  </a:txBody>
                  <a:tcPr marL="68580" marR="68580" marT="0" marB="0"/>
                </a:tc>
              </a:tr>
              <a:tr h="432048">
                <a:tc>
                  <a:txBody>
                    <a:bodyPr/>
                    <a:lstStyle/>
                    <a:p>
                      <a:pPr>
                        <a:spcAft>
                          <a:spcPts val="0"/>
                        </a:spcAft>
                      </a:pPr>
                      <a:r>
                        <a:rPr lang="fr-FR" sz="1100" b="1" dirty="0">
                          <a:latin typeface="Arial"/>
                          <a:ea typeface="Times New Roman"/>
                        </a:rPr>
                        <a:t>3. Réinvestissement dans une situation nouvelle</a:t>
                      </a:r>
                      <a:endParaRPr lang="fr-FR" sz="1000" dirty="0">
                        <a:latin typeface="Times New Roman"/>
                        <a:ea typeface="Times New Roman"/>
                      </a:endParaRPr>
                    </a:p>
                    <a:p>
                      <a:pPr>
                        <a:spcAft>
                          <a:spcPts val="0"/>
                        </a:spcAft>
                      </a:pPr>
                      <a:r>
                        <a:rPr lang="fr-FR" sz="1100" dirty="0">
                          <a:latin typeface="Arial"/>
                          <a:ea typeface="Times New Roman"/>
                        </a:rPr>
                        <a:t>Permettre aux enfants d’utiliser les apprentissages dans une situation nouvelle.</a:t>
                      </a:r>
                      <a:endParaRPr lang="fr-FR" sz="1000" dirty="0">
                        <a:latin typeface="Times New Roman"/>
                        <a:ea typeface="Times New Roman"/>
                      </a:endParaRPr>
                    </a:p>
                  </a:txBody>
                  <a:tcPr marL="68580" marR="68580" marT="0" marB="0"/>
                </a:tc>
              </a:tr>
              <a:tr h="432048">
                <a:tc>
                  <a:txBody>
                    <a:bodyPr/>
                    <a:lstStyle/>
                    <a:p>
                      <a:pPr algn="ctr">
                        <a:spcAft>
                          <a:spcPts val="0"/>
                        </a:spcAft>
                      </a:pPr>
                      <a:r>
                        <a:rPr kumimoji="0" lang="fr-FR" sz="1800" b="1" i="1" kern="1200" dirty="0" smtClean="0">
                          <a:solidFill>
                            <a:schemeClr val="dk1"/>
                          </a:solidFill>
                          <a:latin typeface="+mn-lt"/>
                          <a:ea typeface="+mn-ea"/>
                          <a:cs typeface="+mn-cs"/>
                        </a:rPr>
                        <a:t>Toute séance se termine par un bilan.</a:t>
                      </a:r>
                      <a:endParaRPr lang="fr-FR" sz="1000" dirty="0">
                        <a:latin typeface="Times New Roman"/>
                        <a:ea typeface="Times New Roman"/>
                      </a:endParaRPr>
                    </a:p>
                  </a:txBody>
                  <a:tcPr marL="68580" marR="68580" marT="0" marB="0"/>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80696"/>
          </a:xfrm>
        </p:spPr>
        <p:txBody>
          <a:bodyPr>
            <a:normAutofit fontScale="90000"/>
          </a:bodyPr>
          <a:lstStyle/>
          <a:p>
            <a:pPr algn="ctr"/>
            <a:r>
              <a:rPr lang="fr-FR" b="1" u="sng" dirty="0" smtClean="0"/>
              <a:t>Les traces écrites</a:t>
            </a:r>
            <a:r>
              <a:rPr lang="fr-FR" dirty="0" smtClean="0"/>
              <a:t/>
            </a:r>
            <a:br>
              <a:rPr lang="fr-FR" dirty="0" smtClean="0"/>
            </a:br>
            <a:endParaRPr lang="fr-FR" dirty="0"/>
          </a:p>
        </p:txBody>
      </p:sp>
      <p:sp>
        <p:nvSpPr>
          <p:cNvPr id="3" name="Espace réservé du contenu 2"/>
          <p:cNvSpPr>
            <a:spLocks noGrp="1"/>
          </p:cNvSpPr>
          <p:nvPr>
            <p:ph idx="1"/>
          </p:nvPr>
        </p:nvSpPr>
        <p:spPr>
          <a:xfrm>
            <a:off x="179512" y="764704"/>
            <a:ext cx="8856984" cy="5832648"/>
          </a:xfrm>
        </p:spPr>
        <p:txBody>
          <a:bodyPr>
            <a:normAutofit fontScale="55000" lnSpcReduction="20000"/>
          </a:bodyPr>
          <a:lstStyle/>
          <a:p>
            <a:pPr>
              <a:buNone/>
            </a:pPr>
            <a:r>
              <a:rPr lang="fr-FR" b="1" dirty="0" smtClean="0"/>
              <a:t>Pourquoi ?</a:t>
            </a:r>
          </a:p>
          <a:p>
            <a:pPr>
              <a:buNone/>
            </a:pPr>
            <a:endParaRPr lang="fr-FR" dirty="0" smtClean="0"/>
          </a:p>
          <a:p>
            <a:pPr>
              <a:buNone/>
            </a:pPr>
            <a:r>
              <a:rPr lang="fr-FR" dirty="0" smtClean="0"/>
              <a:t>• C’est une mémoire des apprentissages : règles, leçons dans tous les domaines disciplinaires, cahiers de </a:t>
            </a:r>
          </a:p>
          <a:p>
            <a:pPr>
              <a:buNone/>
            </a:pPr>
            <a:r>
              <a:rPr lang="fr-FR" dirty="0" smtClean="0"/>
              <a:t>sons... ;</a:t>
            </a:r>
          </a:p>
          <a:p>
            <a:pPr>
              <a:buNone/>
            </a:pPr>
            <a:r>
              <a:rPr lang="fr-FR" dirty="0" smtClean="0"/>
              <a:t>• C’est une mémoire des procédures utilisées : cahier d’expérience, cahier d’essai ;</a:t>
            </a:r>
          </a:p>
          <a:p>
            <a:pPr>
              <a:buNone/>
            </a:pPr>
            <a:r>
              <a:rPr lang="fr-FR" dirty="0" smtClean="0"/>
              <a:t>• C’est un témoin de la progressivité des apprentissages : cahier du jour, cahier d’évaluations.</a:t>
            </a:r>
          </a:p>
          <a:p>
            <a:pPr>
              <a:buNone/>
            </a:pPr>
            <a:r>
              <a:rPr lang="fr-FR" dirty="0" smtClean="0"/>
              <a:t> </a:t>
            </a:r>
          </a:p>
          <a:p>
            <a:pPr>
              <a:buNone/>
            </a:pPr>
            <a:r>
              <a:rPr lang="fr-FR" b="1" dirty="0" smtClean="0"/>
              <a:t>Pour qui ?</a:t>
            </a:r>
          </a:p>
          <a:p>
            <a:pPr>
              <a:buNone/>
            </a:pPr>
            <a:endParaRPr lang="fr-FR" dirty="0" smtClean="0"/>
          </a:p>
          <a:p>
            <a:pPr>
              <a:buNone/>
            </a:pPr>
            <a:r>
              <a:rPr lang="fr-FR" b="1" dirty="0" smtClean="0"/>
              <a:t>L’élève</a:t>
            </a:r>
            <a:endParaRPr lang="fr-FR" dirty="0" smtClean="0"/>
          </a:p>
          <a:p>
            <a:pPr>
              <a:buNone/>
            </a:pPr>
            <a:r>
              <a:rPr lang="fr-FR" dirty="0" smtClean="0"/>
              <a:t>• pour se référer : règles, cahier de sons ;</a:t>
            </a:r>
          </a:p>
          <a:p>
            <a:pPr>
              <a:buNone/>
            </a:pPr>
            <a:r>
              <a:rPr lang="fr-FR" dirty="0" smtClean="0"/>
              <a:t>• pour se situer par rapport aux apprentissages ;</a:t>
            </a:r>
          </a:p>
          <a:p>
            <a:pPr>
              <a:buNone/>
            </a:pPr>
            <a:r>
              <a:rPr lang="fr-FR" dirty="0" smtClean="0"/>
              <a:t>• pour voir sa progression.</a:t>
            </a:r>
          </a:p>
          <a:p>
            <a:pPr>
              <a:buNone/>
            </a:pPr>
            <a:r>
              <a:rPr lang="fr-FR" b="1" dirty="0" smtClean="0"/>
              <a:t>L’enseignant</a:t>
            </a:r>
            <a:endParaRPr lang="fr-FR" dirty="0" smtClean="0"/>
          </a:p>
          <a:p>
            <a:pPr>
              <a:buNone/>
            </a:pPr>
            <a:r>
              <a:rPr lang="fr-FR" dirty="0" smtClean="0"/>
              <a:t>• pour vérifier le niveau de compréhension des connaissances ;</a:t>
            </a:r>
          </a:p>
          <a:p>
            <a:pPr>
              <a:buNone/>
            </a:pPr>
            <a:r>
              <a:rPr lang="fr-FR" dirty="0" smtClean="0"/>
              <a:t>• pour repérer les procédures ;</a:t>
            </a:r>
          </a:p>
          <a:p>
            <a:pPr>
              <a:buNone/>
            </a:pPr>
            <a:r>
              <a:rPr lang="fr-FR" dirty="0" smtClean="0"/>
              <a:t>• pour repérer l’erreur, l’analyser et adapter sa démarche aux réponses des élèves.</a:t>
            </a:r>
          </a:p>
          <a:p>
            <a:pPr>
              <a:buNone/>
            </a:pPr>
            <a:r>
              <a:rPr lang="fr-FR" b="1" dirty="0" smtClean="0"/>
              <a:t>Les parents</a:t>
            </a:r>
            <a:endParaRPr lang="fr-FR" dirty="0" smtClean="0"/>
          </a:p>
          <a:p>
            <a:pPr>
              <a:buNone/>
            </a:pPr>
            <a:r>
              <a:rPr lang="fr-FR" dirty="0" smtClean="0"/>
              <a:t>• pour s’investir dans la scolarité de leur enfant par la signature régulière du cahier du jour, par exemple.</a:t>
            </a:r>
          </a:p>
          <a:p>
            <a:pPr>
              <a:buNone/>
            </a:pPr>
            <a:r>
              <a:rPr lang="fr-FR" dirty="0" smtClean="0"/>
              <a:t> </a:t>
            </a:r>
          </a:p>
          <a:p>
            <a:pPr>
              <a:buNone/>
            </a:pPr>
            <a:r>
              <a:rPr lang="fr-FR" b="1" dirty="0" smtClean="0"/>
              <a:t>Quand ?</a:t>
            </a:r>
          </a:p>
          <a:p>
            <a:pPr>
              <a:buNone/>
            </a:pPr>
            <a:endParaRPr lang="fr-FR" dirty="0" smtClean="0"/>
          </a:p>
          <a:p>
            <a:pPr>
              <a:buNone/>
            </a:pPr>
            <a:r>
              <a:rPr lang="fr-FR" dirty="0" smtClean="0"/>
              <a:t>• Pratique de l’écrit quasi permanente à l’école élémentaire ;</a:t>
            </a:r>
          </a:p>
          <a:p>
            <a:pPr>
              <a:buNone/>
            </a:pPr>
            <a:r>
              <a:rPr lang="fr-FR" dirty="0" smtClean="0"/>
              <a:t>• En cours d’apprentissage : faire des recherches, institutionnaliser les règles, les leçons ;</a:t>
            </a:r>
          </a:p>
          <a:p>
            <a:pPr>
              <a:buNone/>
            </a:pPr>
            <a:r>
              <a:rPr lang="fr-FR" dirty="0" smtClean="0"/>
              <a:t>• A l’issue d’une séance : s’entraîner (exercices d’application), remédier suite aux erreurs commises, se </a:t>
            </a:r>
          </a:p>
          <a:p>
            <a:pPr>
              <a:buNone/>
            </a:pPr>
            <a:r>
              <a:rPr lang="fr-FR" dirty="0" smtClean="0"/>
              <a:t>corriger, s’évaluer.</a:t>
            </a:r>
          </a:p>
          <a:p>
            <a:pPr>
              <a:buNone/>
            </a:pPr>
            <a:r>
              <a:rPr lang="fr-FR" dirty="0" smtClean="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32656"/>
            <a:ext cx="8229600" cy="1008112"/>
          </a:xfrm>
        </p:spPr>
        <p:txBody>
          <a:bodyPr/>
          <a:lstStyle/>
          <a:p>
            <a:pPr algn="ctr"/>
            <a:r>
              <a:rPr lang="fr-FR" dirty="0" smtClean="0"/>
              <a:t>Evaluer</a:t>
            </a:r>
            <a:endParaRPr lang="fr-FR" dirty="0"/>
          </a:p>
        </p:txBody>
      </p:sp>
      <p:graphicFrame>
        <p:nvGraphicFramePr>
          <p:cNvPr id="4" name="Espace réservé du contenu 3"/>
          <p:cNvGraphicFramePr>
            <a:graphicFrameLocks noGrp="1"/>
          </p:cNvGraphicFramePr>
          <p:nvPr>
            <p:ph idx="1"/>
          </p:nvPr>
        </p:nvGraphicFramePr>
        <p:xfrm>
          <a:off x="457200" y="1412776"/>
          <a:ext cx="8147248" cy="4545747"/>
        </p:xfrm>
        <a:graphic>
          <a:graphicData uri="http://schemas.openxmlformats.org/drawingml/2006/table">
            <a:tbl>
              <a:tblPr firstRow="1" bandRow="1">
                <a:tableStyleId>{5C22544A-7EE6-4342-B048-85BDC9FD1C3A}</a:tableStyleId>
              </a:tblPr>
              <a:tblGrid>
                <a:gridCol w="4073624"/>
                <a:gridCol w="4073624"/>
              </a:tblGrid>
              <a:tr h="1446374">
                <a:tc>
                  <a:txBody>
                    <a:bodyPr/>
                    <a:lstStyle/>
                    <a:p>
                      <a:pPr algn="ctr">
                        <a:spcAft>
                          <a:spcPts val="0"/>
                        </a:spcAft>
                      </a:pPr>
                      <a:r>
                        <a:rPr lang="fr-FR" sz="1200" b="1" dirty="0">
                          <a:latin typeface="Arial"/>
                          <a:ea typeface="Times New Roman"/>
                        </a:rPr>
                        <a:t>L’évaluation </a:t>
                      </a:r>
                      <a:r>
                        <a:rPr lang="fr-FR" sz="1200" b="1" dirty="0" smtClean="0">
                          <a:latin typeface="Arial"/>
                          <a:ea typeface="Times New Roman"/>
                        </a:rPr>
                        <a:t>diagnostique</a:t>
                      </a:r>
                    </a:p>
                    <a:p>
                      <a:pPr algn="ctr">
                        <a:spcAft>
                          <a:spcPts val="0"/>
                        </a:spcAft>
                      </a:pPr>
                      <a:r>
                        <a:rPr lang="fr-FR" sz="1200" b="1" dirty="0" smtClean="0">
                          <a:latin typeface="Arial"/>
                          <a:ea typeface="Times New Roman"/>
                        </a:rPr>
                        <a:t> </a:t>
                      </a:r>
                      <a:r>
                        <a:rPr lang="fr-FR" sz="1200" b="0" i="1" dirty="0">
                          <a:latin typeface="Arial"/>
                          <a:ea typeface="Times New Roman"/>
                        </a:rPr>
                        <a:t>permet à l’enseignant de</a:t>
                      </a:r>
                      <a:endParaRPr lang="fr-FR" sz="1000" b="0" dirty="0">
                        <a:latin typeface="Times New Roman"/>
                        <a:ea typeface="Times New Roman"/>
                      </a:endParaRPr>
                    </a:p>
                  </a:txBody>
                  <a:tcPr marL="68580" marR="68580" marT="0" marB="0" anchor="ctr"/>
                </a:tc>
                <a:tc>
                  <a:txBody>
                    <a:bodyPr/>
                    <a:lstStyle/>
                    <a:p>
                      <a:pPr>
                        <a:spcAft>
                          <a:spcPts val="0"/>
                        </a:spcAft>
                        <a:buFont typeface="Arial" pitchFamily="34" charset="0"/>
                        <a:buChar char="•"/>
                      </a:pPr>
                      <a:r>
                        <a:rPr lang="fr-FR" sz="1200" b="0" dirty="0">
                          <a:latin typeface="Arial"/>
                          <a:ea typeface="Times New Roman"/>
                        </a:rPr>
                        <a:t>situer le niveau des connaissances initiales dont ses élèves disposent sur un sujet d’apprentissage qu’il veut mener à bien ;</a:t>
                      </a:r>
                      <a:endParaRPr lang="fr-FR" sz="1000" b="0" dirty="0">
                        <a:latin typeface="Times New Roman"/>
                        <a:ea typeface="Times New Roman"/>
                      </a:endParaRPr>
                    </a:p>
                    <a:p>
                      <a:pPr>
                        <a:spcAft>
                          <a:spcPts val="0"/>
                        </a:spcAft>
                        <a:buFont typeface="Arial" pitchFamily="34" charset="0"/>
                        <a:buChar char="•"/>
                      </a:pPr>
                      <a:r>
                        <a:rPr lang="fr-FR" sz="1200" b="0" dirty="0">
                          <a:latin typeface="Arial"/>
                          <a:ea typeface="Times New Roman"/>
                        </a:rPr>
                        <a:t>cibler les entrées pertinentes au niveau des apprentissages qu’il souhaite mettre en place.</a:t>
                      </a:r>
                      <a:endParaRPr lang="fr-FR" sz="1000" b="0" dirty="0">
                        <a:latin typeface="Times New Roman"/>
                        <a:ea typeface="Times New Roman"/>
                      </a:endParaRPr>
                    </a:p>
                  </a:txBody>
                  <a:tcPr marL="68580" marR="68580" marT="0" marB="0" anchor="ctr"/>
                </a:tc>
              </a:tr>
              <a:tr h="2066248">
                <a:tc>
                  <a:txBody>
                    <a:bodyPr/>
                    <a:lstStyle/>
                    <a:p>
                      <a:pPr algn="ctr">
                        <a:spcAft>
                          <a:spcPts val="0"/>
                        </a:spcAft>
                      </a:pPr>
                      <a:r>
                        <a:rPr lang="fr-FR" sz="1200" b="1">
                          <a:latin typeface="Arial"/>
                          <a:ea typeface="Times New Roman"/>
                        </a:rPr>
                        <a:t>L’évaluation formative</a:t>
                      </a:r>
                      <a:endParaRPr lang="fr-FR" sz="1000">
                        <a:latin typeface="Times New Roman"/>
                        <a:ea typeface="Times New Roman"/>
                      </a:endParaRPr>
                    </a:p>
                    <a:p>
                      <a:pPr algn="ctr">
                        <a:spcAft>
                          <a:spcPts val="0"/>
                        </a:spcAft>
                      </a:pPr>
                      <a:r>
                        <a:rPr lang="fr-FR" sz="1200" b="1">
                          <a:latin typeface="Arial"/>
                          <a:ea typeface="Times New Roman"/>
                        </a:rPr>
                        <a:t> </a:t>
                      </a:r>
                      <a:r>
                        <a:rPr lang="fr-FR" sz="1200" i="1">
                          <a:latin typeface="Arial"/>
                          <a:ea typeface="Times New Roman"/>
                        </a:rPr>
                        <a:t>permet à l’enseignant de</a:t>
                      </a:r>
                      <a:endParaRPr lang="fr-FR" sz="1000">
                        <a:latin typeface="Times New Roman"/>
                        <a:ea typeface="Times New Roman"/>
                      </a:endParaRPr>
                    </a:p>
                  </a:txBody>
                  <a:tcPr marL="68580" marR="68580" marT="0" marB="0" anchor="ctr"/>
                </a:tc>
                <a:tc>
                  <a:txBody>
                    <a:bodyPr/>
                    <a:lstStyle/>
                    <a:p>
                      <a:pPr>
                        <a:spcAft>
                          <a:spcPts val="0"/>
                        </a:spcAft>
                        <a:buFont typeface="Arial" pitchFamily="34" charset="0"/>
                        <a:buChar char="•"/>
                      </a:pPr>
                      <a:r>
                        <a:rPr lang="fr-FR" sz="1200" dirty="0">
                          <a:latin typeface="Arial"/>
                          <a:ea typeface="Times New Roman"/>
                        </a:rPr>
                        <a:t>pointer en cours d’apprentissage si les élèves ont intégré ce qui </a:t>
                      </a:r>
                      <a:r>
                        <a:rPr lang="fr-FR" sz="1200" kern="1000" dirty="0">
                          <a:latin typeface="Arial"/>
                          <a:ea typeface="Times New Roman"/>
                        </a:rPr>
                        <a:t>est en train d’être appris</a:t>
                      </a:r>
                      <a:r>
                        <a:rPr lang="fr-FR" sz="1200" dirty="0">
                          <a:latin typeface="Arial"/>
                          <a:ea typeface="Times New Roman"/>
                        </a:rPr>
                        <a:t> ;</a:t>
                      </a:r>
                      <a:endParaRPr lang="fr-FR" sz="1000" dirty="0">
                        <a:latin typeface="Times New Roman"/>
                        <a:ea typeface="Times New Roman"/>
                      </a:endParaRPr>
                    </a:p>
                    <a:p>
                      <a:pPr>
                        <a:spcAft>
                          <a:spcPts val="0"/>
                        </a:spcAft>
                        <a:buFont typeface="Arial" pitchFamily="34" charset="0"/>
                        <a:buChar char="•"/>
                      </a:pPr>
                      <a:r>
                        <a:rPr lang="fr-FR" sz="1200" dirty="0">
                          <a:latin typeface="Arial"/>
                          <a:ea typeface="Times New Roman"/>
                        </a:rPr>
                        <a:t>apporter une aide ponctuelle à un élève ou à un groupe d’élèves ;</a:t>
                      </a:r>
                      <a:endParaRPr lang="fr-FR" sz="1000" dirty="0">
                        <a:latin typeface="Times New Roman"/>
                        <a:ea typeface="Times New Roman"/>
                      </a:endParaRPr>
                    </a:p>
                    <a:p>
                      <a:pPr>
                        <a:spcAft>
                          <a:spcPts val="0"/>
                        </a:spcAft>
                        <a:buFont typeface="Arial" pitchFamily="34" charset="0"/>
                        <a:buChar char="•"/>
                      </a:pPr>
                      <a:r>
                        <a:rPr lang="fr-FR" sz="1200" dirty="0">
                          <a:latin typeface="Arial"/>
                          <a:ea typeface="Times New Roman"/>
                        </a:rPr>
                        <a:t>rectifier, si nécessaire, ce qu’il veut faire apprendre à ses élèves, en procédant à un ajustement (apport supplémentaire, notion abordée différemment, par exemple).</a:t>
                      </a:r>
                      <a:endParaRPr lang="fr-FR" sz="1000" dirty="0">
                        <a:latin typeface="Times New Roman"/>
                        <a:ea typeface="Times New Roman"/>
                      </a:endParaRPr>
                    </a:p>
                  </a:txBody>
                  <a:tcPr marL="68580" marR="68580" marT="0" marB="0" anchor="ctr"/>
                </a:tc>
              </a:tr>
              <a:tr h="1033125">
                <a:tc>
                  <a:txBody>
                    <a:bodyPr/>
                    <a:lstStyle/>
                    <a:p>
                      <a:pPr algn="ctr">
                        <a:spcAft>
                          <a:spcPts val="0"/>
                        </a:spcAft>
                      </a:pPr>
                      <a:r>
                        <a:rPr lang="en-US" sz="1200" b="1">
                          <a:latin typeface="Arial"/>
                          <a:ea typeface="Times New Roman"/>
                        </a:rPr>
                        <a:t>L’évaluation </a:t>
                      </a:r>
                      <a:r>
                        <a:rPr lang="fr-FR" sz="1200" b="1">
                          <a:latin typeface="Arial"/>
                          <a:ea typeface="Times New Roman"/>
                        </a:rPr>
                        <a:t>sommative</a:t>
                      </a:r>
                      <a:endParaRPr lang="fr-FR" sz="1000">
                        <a:latin typeface="Times New Roman"/>
                        <a:ea typeface="Times New Roman"/>
                      </a:endParaRPr>
                    </a:p>
                  </a:txBody>
                  <a:tcPr marL="68580" marR="68580" marT="0" marB="0" anchor="ctr"/>
                </a:tc>
                <a:tc>
                  <a:txBody>
                    <a:bodyPr/>
                    <a:lstStyle/>
                    <a:p>
                      <a:pPr>
                        <a:spcAft>
                          <a:spcPts val="0"/>
                        </a:spcAft>
                        <a:buFont typeface="Arial" pitchFamily="34" charset="0"/>
                        <a:buChar char="•"/>
                      </a:pPr>
                      <a:r>
                        <a:rPr lang="fr-FR" sz="1200" dirty="0">
                          <a:latin typeface="Arial"/>
                          <a:ea typeface="Times New Roman"/>
                        </a:rPr>
                        <a:t>sanctionne un apprentissage mené à son terme ;</a:t>
                      </a:r>
                      <a:endParaRPr lang="fr-FR" sz="1000" dirty="0">
                        <a:latin typeface="Times New Roman"/>
                        <a:ea typeface="Times New Roman"/>
                      </a:endParaRPr>
                    </a:p>
                    <a:p>
                      <a:pPr>
                        <a:spcAft>
                          <a:spcPts val="0"/>
                        </a:spcAft>
                        <a:buFont typeface="Arial" pitchFamily="34" charset="0"/>
                        <a:buChar char="•"/>
                      </a:pPr>
                      <a:r>
                        <a:rPr lang="fr-FR" sz="1200" dirty="0">
                          <a:latin typeface="Arial"/>
                          <a:ea typeface="Times New Roman"/>
                        </a:rPr>
                        <a:t>vient valider ou invalider l’acquisition d’une notion ou d’un savoir-faire par l’élève.</a:t>
                      </a:r>
                      <a:endParaRPr lang="fr-FR" sz="1000" dirty="0">
                        <a:latin typeface="Times New Roman"/>
                        <a:ea typeface="Times New Roman"/>
                      </a:endParaRPr>
                    </a:p>
                  </a:txBody>
                  <a:tcPr marL="68580" marR="68580" marT="0" marB="0" anchor="ct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76672"/>
            <a:ext cx="8229600" cy="504056"/>
          </a:xfrm>
        </p:spPr>
        <p:txBody>
          <a:bodyPr>
            <a:normAutofit fontScale="90000"/>
          </a:bodyPr>
          <a:lstStyle/>
          <a:p>
            <a:pPr algn="ctr"/>
            <a:r>
              <a:rPr lang="fr-FR" dirty="0" smtClean="0"/>
              <a:t/>
            </a:r>
            <a:br>
              <a:rPr lang="fr-FR" dirty="0" smtClean="0"/>
            </a:br>
            <a:r>
              <a:rPr lang="fr-FR" dirty="0" smtClean="0"/>
              <a:t>Le temps de service</a:t>
            </a:r>
            <a:endParaRPr lang="fr-FR" dirty="0"/>
          </a:p>
        </p:txBody>
      </p:sp>
      <p:sp>
        <p:nvSpPr>
          <p:cNvPr id="3" name="Espace réservé du contenu 2"/>
          <p:cNvSpPr>
            <a:spLocks noGrp="1"/>
          </p:cNvSpPr>
          <p:nvPr>
            <p:ph idx="1"/>
          </p:nvPr>
        </p:nvSpPr>
        <p:spPr>
          <a:xfrm>
            <a:off x="179512" y="1052736"/>
            <a:ext cx="8784976" cy="5544616"/>
          </a:xfrm>
        </p:spPr>
        <p:txBody>
          <a:bodyPr>
            <a:normAutofit fontScale="25000" lnSpcReduction="20000"/>
          </a:bodyPr>
          <a:lstStyle/>
          <a:p>
            <a:pPr>
              <a:buNone/>
            </a:pPr>
            <a:r>
              <a:rPr lang="fr-FR" sz="4800" b="1" u="sng" dirty="0" smtClean="0"/>
              <a:t>Le </a:t>
            </a:r>
            <a:r>
              <a:rPr lang="fr-FR" sz="4800" b="1" u="sng" dirty="0"/>
              <a:t>service annuel des personnels enseignants du premier degré s’organise </a:t>
            </a:r>
            <a:r>
              <a:rPr lang="fr-FR" sz="4800" b="1" u="sng" dirty="0" smtClean="0"/>
              <a:t>ainsi :</a:t>
            </a:r>
            <a:endParaRPr lang="fr-FR" sz="4800" dirty="0" smtClean="0"/>
          </a:p>
          <a:p>
            <a:pPr marL="514350" lvl="0" indent="-514350">
              <a:buNone/>
            </a:pPr>
            <a:r>
              <a:rPr lang="fr-FR" sz="9600" b="1" dirty="0" smtClean="0"/>
              <a:t>24</a:t>
            </a:r>
            <a:r>
              <a:rPr lang="fr-FR" sz="4800" dirty="0" smtClean="0"/>
              <a:t> hebdomadaires </a:t>
            </a:r>
            <a:r>
              <a:rPr lang="fr-FR" sz="4800" dirty="0"/>
              <a:t>d'enseignement à tous les </a:t>
            </a:r>
            <a:r>
              <a:rPr lang="fr-FR" sz="4800" dirty="0" smtClean="0"/>
              <a:t>élèves </a:t>
            </a:r>
            <a:r>
              <a:rPr lang="fr-FR" sz="4800" dirty="0"/>
              <a:t>et</a:t>
            </a:r>
            <a:r>
              <a:rPr lang="fr-FR" sz="9600" dirty="0"/>
              <a:t> </a:t>
            </a:r>
            <a:endParaRPr lang="fr-FR" sz="9600" dirty="0" smtClean="0"/>
          </a:p>
          <a:p>
            <a:pPr marL="514350" lvl="0" indent="-514350">
              <a:buNone/>
            </a:pPr>
            <a:r>
              <a:rPr lang="fr-FR" sz="9600" b="1" dirty="0" smtClean="0"/>
              <a:t>3</a:t>
            </a:r>
            <a:r>
              <a:rPr lang="fr-FR" sz="9600" dirty="0" smtClean="0"/>
              <a:t> </a:t>
            </a:r>
            <a:r>
              <a:rPr lang="fr-FR" sz="4800" dirty="0" smtClean="0"/>
              <a:t>heures </a:t>
            </a:r>
            <a:r>
              <a:rPr lang="fr-FR" sz="4800" dirty="0"/>
              <a:t>hebdomadaires en moyenne annuelle, </a:t>
            </a:r>
            <a:r>
              <a:rPr lang="fr-FR" sz="4800" dirty="0" smtClean="0"/>
              <a:t>soit </a:t>
            </a:r>
            <a:r>
              <a:rPr lang="fr-FR" sz="9600" b="1" dirty="0" smtClean="0"/>
              <a:t>108</a:t>
            </a:r>
            <a:r>
              <a:rPr lang="fr-FR" sz="4800" dirty="0" smtClean="0"/>
              <a:t> heures annuelles </a:t>
            </a:r>
            <a:r>
              <a:rPr lang="fr-FR" sz="4800" dirty="0"/>
              <a:t>de service se </a:t>
            </a:r>
            <a:r>
              <a:rPr lang="fr-FR" sz="4800" dirty="0" smtClean="0"/>
              <a:t>répartissent de </a:t>
            </a:r>
            <a:r>
              <a:rPr lang="fr-FR" sz="4800" dirty="0"/>
              <a:t>la manière suivante </a:t>
            </a:r>
            <a:r>
              <a:rPr lang="fr-FR" sz="4800" b="1" dirty="0" smtClean="0"/>
              <a:t>:</a:t>
            </a:r>
            <a:endParaRPr lang="fr-FR" sz="4800" b="1" u="sng" dirty="0" smtClean="0"/>
          </a:p>
          <a:p>
            <a:r>
              <a:rPr lang="fr-FR" sz="9600" b="1" dirty="0" smtClean="0"/>
              <a:t>60 </a:t>
            </a:r>
            <a:r>
              <a:rPr lang="fr-FR" sz="4800" b="1" dirty="0" smtClean="0"/>
              <a:t>heures consacrées </a:t>
            </a:r>
            <a:r>
              <a:rPr lang="fr-FR" sz="4800" b="1" dirty="0"/>
              <a:t>: </a:t>
            </a:r>
            <a:endParaRPr lang="fr-FR" sz="4800" dirty="0"/>
          </a:p>
          <a:p>
            <a:pPr>
              <a:buNone/>
            </a:pPr>
            <a:r>
              <a:rPr lang="fr-FR" sz="4800" dirty="0" smtClean="0"/>
              <a:t>à </a:t>
            </a:r>
            <a:r>
              <a:rPr lang="fr-FR" sz="4800" dirty="0"/>
              <a:t>des activités pédagogiques complémentaires organisées dans la cadre du projet d’école, par groupes restreints d’élèves, pour l’aide </a:t>
            </a:r>
            <a:endParaRPr lang="fr-FR" sz="4800" dirty="0" smtClean="0"/>
          </a:p>
          <a:p>
            <a:pPr>
              <a:buNone/>
            </a:pPr>
            <a:r>
              <a:rPr lang="fr-FR" sz="4800" dirty="0" smtClean="0"/>
              <a:t>aux élèves rencontrant </a:t>
            </a:r>
            <a:r>
              <a:rPr lang="fr-FR" sz="4800" dirty="0"/>
              <a:t>des difficultés dans leurs apprentissages, pour une aide au travail personnel ou pour une activité prévue par </a:t>
            </a:r>
            <a:endParaRPr lang="fr-FR" sz="4800" dirty="0" smtClean="0"/>
          </a:p>
          <a:p>
            <a:pPr>
              <a:buNone/>
            </a:pPr>
            <a:r>
              <a:rPr lang="fr-FR" sz="4800" dirty="0" smtClean="0"/>
              <a:t>le </a:t>
            </a:r>
            <a:r>
              <a:rPr lang="fr-FR" sz="4800" dirty="0"/>
              <a:t>projet </a:t>
            </a:r>
            <a:r>
              <a:rPr lang="fr-FR" sz="4800" dirty="0" smtClean="0"/>
              <a:t>d’école. </a:t>
            </a:r>
          </a:p>
          <a:p>
            <a:pPr>
              <a:buNone/>
            </a:pPr>
            <a:r>
              <a:rPr lang="fr-FR" sz="4800" dirty="0" smtClean="0"/>
              <a:t>Le </a:t>
            </a:r>
            <a:r>
              <a:rPr lang="fr-FR" sz="4800" dirty="0"/>
              <a:t>temps consacré aux activités complémentaires est de</a:t>
            </a:r>
            <a:r>
              <a:rPr lang="fr-FR" sz="9600" dirty="0"/>
              <a:t> </a:t>
            </a:r>
            <a:r>
              <a:rPr lang="fr-FR" sz="9600" b="1" dirty="0"/>
              <a:t>36</a:t>
            </a:r>
            <a:r>
              <a:rPr lang="fr-FR" sz="9600" dirty="0"/>
              <a:t> </a:t>
            </a:r>
            <a:r>
              <a:rPr lang="fr-FR" sz="4800" dirty="0" smtClean="0"/>
              <a:t>heures et </a:t>
            </a:r>
          </a:p>
          <a:p>
            <a:pPr>
              <a:buNone/>
            </a:pPr>
            <a:r>
              <a:rPr lang="fr-FR" sz="9600" b="1" dirty="0" smtClean="0"/>
              <a:t>24</a:t>
            </a:r>
            <a:r>
              <a:rPr lang="fr-FR" sz="9600" dirty="0" smtClean="0"/>
              <a:t> </a:t>
            </a:r>
            <a:r>
              <a:rPr lang="fr-FR" sz="4800" dirty="0" smtClean="0"/>
              <a:t>heures à </a:t>
            </a:r>
            <a:r>
              <a:rPr lang="fr-FR" sz="4800" dirty="0"/>
              <a:t>un temps de travail consacré à </a:t>
            </a:r>
            <a:r>
              <a:rPr lang="fr-FR" sz="4800" dirty="0" smtClean="0"/>
              <a:t>l’identification des besoins </a:t>
            </a:r>
            <a:r>
              <a:rPr lang="fr-FR" sz="4800" dirty="0"/>
              <a:t>des élèves, à l’organisation des activités pédagogiques </a:t>
            </a:r>
            <a:endParaRPr lang="fr-FR" sz="4800" dirty="0" smtClean="0"/>
          </a:p>
          <a:p>
            <a:pPr>
              <a:buNone/>
            </a:pPr>
            <a:r>
              <a:rPr lang="fr-FR" sz="4800" dirty="0" smtClean="0"/>
              <a:t>complémentaires </a:t>
            </a:r>
            <a:r>
              <a:rPr lang="fr-FR" sz="4800" dirty="0"/>
              <a:t>et à leur articulation avec les autres </a:t>
            </a:r>
            <a:r>
              <a:rPr lang="fr-FR" sz="4800" dirty="0" smtClean="0"/>
              <a:t>moyens </a:t>
            </a:r>
            <a:r>
              <a:rPr lang="fr-FR" sz="4800" dirty="0"/>
              <a:t>mis en œuvre </a:t>
            </a:r>
            <a:r>
              <a:rPr lang="fr-FR" sz="4800" dirty="0" smtClean="0"/>
              <a:t>dans </a:t>
            </a:r>
            <a:r>
              <a:rPr lang="fr-FR" sz="4800" dirty="0"/>
              <a:t>le </a:t>
            </a:r>
            <a:r>
              <a:rPr lang="fr-FR" sz="4800" dirty="0" smtClean="0"/>
              <a:t>cadre </a:t>
            </a:r>
            <a:r>
              <a:rPr lang="fr-FR" sz="4800" dirty="0"/>
              <a:t>du projet d’école </a:t>
            </a:r>
            <a:r>
              <a:rPr lang="fr-FR" sz="4800" dirty="0" smtClean="0"/>
              <a:t>pour aider </a:t>
            </a:r>
            <a:r>
              <a:rPr lang="fr-FR" sz="4800" dirty="0"/>
              <a:t>les </a:t>
            </a:r>
            <a:r>
              <a:rPr lang="fr-FR" sz="4800" dirty="0" smtClean="0"/>
              <a:t>élèves</a:t>
            </a:r>
            <a:endParaRPr lang="fr-FR" sz="4800" dirty="0"/>
          </a:p>
          <a:p>
            <a:pPr>
              <a:buNone/>
            </a:pPr>
            <a:r>
              <a:rPr lang="fr-FR" sz="4800" dirty="0"/>
              <a:t> </a:t>
            </a:r>
          </a:p>
          <a:p>
            <a:r>
              <a:rPr lang="fr-FR" sz="9600" b="1" dirty="0" smtClean="0"/>
              <a:t>24</a:t>
            </a:r>
            <a:r>
              <a:rPr lang="fr-FR" sz="4800" b="1" dirty="0" smtClean="0"/>
              <a:t> heures forfaitaires </a:t>
            </a:r>
            <a:r>
              <a:rPr lang="fr-FR" sz="4800" b="1" dirty="0"/>
              <a:t>consacrées </a:t>
            </a:r>
            <a:r>
              <a:rPr lang="fr-FR" sz="4800" b="1" u="sng" dirty="0"/>
              <a:t>: </a:t>
            </a:r>
            <a:endParaRPr lang="fr-FR" sz="4800" dirty="0"/>
          </a:p>
          <a:p>
            <a:r>
              <a:rPr lang="fr-FR" sz="4800" dirty="0" smtClean="0"/>
              <a:t>à </a:t>
            </a:r>
            <a:r>
              <a:rPr lang="fr-FR" sz="4800" dirty="0"/>
              <a:t>des travaux en équipes pédagogiques (activités au sein des conseils des maîtres de l'école et des conseils des maîtres de cycle) </a:t>
            </a:r>
          </a:p>
          <a:p>
            <a:r>
              <a:rPr lang="fr-FR" sz="4800" dirty="0" smtClean="0"/>
              <a:t>à </a:t>
            </a:r>
            <a:r>
              <a:rPr lang="fr-FR" sz="4800" dirty="0"/>
              <a:t>l’élaboration d’actions visant à améliorer la continuité pédagogique entre les cycles et la liaison entre l’école et le collège </a:t>
            </a:r>
          </a:p>
          <a:p>
            <a:r>
              <a:rPr lang="fr-FR" sz="4800" dirty="0" smtClean="0"/>
              <a:t>aux </a:t>
            </a:r>
            <a:r>
              <a:rPr lang="fr-FR" sz="4800" dirty="0"/>
              <a:t>relations avec les parents </a:t>
            </a:r>
          </a:p>
          <a:p>
            <a:r>
              <a:rPr lang="fr-FR" sz="4800" dirty="0" smtClean="0"/>
              <a:t>à </a:t>
            </a:r>
            <a:r>
              <a:rPr lang="fr-FR" sz="4800" dirty="0"/>
              <a:t>l'élaboration et au suivi des projets personnalisés de scolarisation des élèves </a:t>
            </a:r>
            <a:r>
              <a:rPr lang="fr-FR" sz="4800" dirty="0" smtClean="0"/>
              <a:t>handicapés</a:t>
            </a:r>
            <a:endParaRPr lang="fr-FR" sz="4800" dirty="0"/>
          </a:p>
          <a:p>
            <a:pPr>
              <a:buNone/>
            </a:pPr>
            <a:endParaRPr lang="fr-FR" sz="4800" dirty="0"/>
          </a:p>
          <a:p>
            <a:r>
              <a:rPr lang="fr-FR" sz="9600" b="1" dirty="0" smtClean="0"/>
              <a:t>18</a:t>
            </a:r>
            <a:r>
              <a:rPr lang="fr-FR" sz="4800" b="1" dirty="0" smtClean="0"/>
              <a:t> heures </a:t>
            </a:r>
            <a:r>
              <a:rPr lang="fr-FR" sz="4800" b="1" dirty="0"/>
              <a:t>consacrées :</a:t>
            </a:r>
            <a:endParaRPr lang="fr-FR" sz="4800" dirty="0"/>
          </a:p>
          <a:p>
            <a:pPr lvl="0">
              <a:buNone/>
            </a:pPr>
            <a:r>
              <a:rPr lang="fr-FR" sz="4800" dirty="0"/>
              <a:t>à l'animation pédagogique et à des actions de formation continue. </a:t>
            </a:r>
          </a:p>
          <a:p>
            <a:pPr>
              <a:buNone/>
            </a:pPr>
            <a:r>
              <a:rPr lang="fr-FR" sz="4800" dirty="0"/>
              <a:t> </a:t>
            </a:r>
          </a:p>
          <a:p>
            <a:r>
              <a:rPr lang="fr-FR" sz="9600" b="1" dirty="0" smtClean="0"/>
              <a:t>6</a:t>
            </a:r>
            <a:r>
              <a:rPr lang="fr-FR" sz="4800" b="1" dirty="0" smtClean="0"/>
              <a:t> heures </a:t>
            </a:r>
            <a:r>
              <a:rPr lang="fr-FR" sz="4800" b="1" dirty="0"/>
              <a:t>consacrées à la participation aux conseils d'école </a:t>
            </a:r>
            <a:r>
              <a:rPr lang="fr-FR" sz="4800" b="1" dirty="0" smtClean="0"/>
              <a:t>obligatoires</a:t>
            </a:r>
            <a:r>
              <a:rPr lang="fr-FR" dirty="0"/>
              <a:t/>
            </a:r>
            <a:br>
              <a:rPr lang="fr-FR" dirty="0"/>
            </a:b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0"/>
            <a:ext cx="8229600" cy="692696"/>
          </a:xfrm>
        </p:spPr>
        <p:txBody>
          <a:bodyPr>
            <a:normAutofit fontScale="90000"/>
          </a:bodyPr>
          <a:lstStyle/>
          <a:p>
            <a:pPr algn="ctr"/>
            <a:r>
              <a:rPr lang="fr-FR" b="1" dirty="0" smtClean="0"/>
              <a:t>La posture de l’enseignant</a:t>
            </a:r>
            <a:endParaRPr lang="fr-FR" dirty="0"/>
          </a:p>
        </p:txBody>
      </p:sp>
      <p:sp>
        <p:nvSpPr>
          <p:cNvPr id="3" name="Espace réservé du contenu 2"/>
          <p:cNvSpPr>
            <a:spLocks noGrp="1"/>
          </p:cNvSpPr>
          <p:nvPr>
            <p:ph idx="1"/>
          </p:nvPr>
        </p:nvSpPr>
        <p:spPr>
          <a:xfrm>
            <a:off x="179512" y="692696"/>
            <a:ext cx="8856984" cy="5688632"/>
          </a:xfrm>
        </p:spPr>
        <p:txBody>
          <a:bodyPr>
            <a:normAutofit fontScale="77500" lnSpcReduction="20000"/>
          </a:bodyPr>
          <a:lstStyle/>
          <a:p>
            <a:pPr algn="ctr">
              <a:buNone/>
            </a:pPr>
            <a:r>
              <a:rPr lang="fr-FR" dirty="0" smtClean="0"/>
              <a:t>L’enseignant </a:t>
            </a:r>
            <a:r>
              <a:rPr lang="fr-FR" dirty="0"/>
              <a:t>est un modèle pour les élèves </a:t>
            </a:r>
            <a:r>
              <a:rPr lang="fr-FR" dirty="0" smtClean="0"/>
              <a:t>:</a:t>
            </a:r>
          </a:p>
          <a:p>
            <a:pPr algn="ctr">
              <a:buNone/>
            </a:pPr>
            <a:endParaRPr lang="fr-FR" b="1" i="1" dirty="0"/>
          </a:p>
          <a:p>
            <a:pPr algn="ctr">
              <a:buNone/>
            </a:pPr>
            <a:r>
              <a:rPr lang="fr-FR" dirty="0" smtClean="0"/>
              <a:t>Par </a:t>
            </a:r>
            <a:r>
              <a:rPr lang="fr-FR" dirty="0"/>
              <a:t>son niveau de langage et le ton qu’il emploie,</a:t>
            </a:r>
          </a:p>
          <a:p>
            <a:pPr algn="ctr">
              <a:buNone/>
            </a:pPr>
            <a:r>
              <a:rPr lang="fr-FR" dirty="0" smtClean="0"/>
              <a:t>Par </a:t>
            </a:r>
            <a:r>
              <a:rPr lang="fr-FR" dirty="0"/>
              <a:t>son apparence,</a:t>
            </a:r>
          </a:p>
          <a:p>
            <a:pPr algn="ctr">
              <a:buNone/>
            </a:pPr>
            <a:r>
              <a:rPr lang="fr-FR" dirty="0" smtClean="0"/>
              <a:t> </a:t>
            </a:r>
            <a:r>
              <a:rPr lang="fr-FR" dirty="0"/>
              <a:t>Par la rigueur personnelle qu’il s’impose,</a:t>
            </a:r>
          </a:p>
          <a:p>
            <a:pPr algn="ctr">
              <a:buNone/>
            </a:pPr>
            <a:r>
              <a:rPr lang="fr-FR" dirty="0" smtClean="0"/>
              <a:t>Par </a:t>
            </a:r>
            <a:r>
              <a:rPr lang="fr-FR" dirty="0"/>
              <a:t>son attitude générale (respect, </a:t>
            </a:r>
            <a:r>
              <a:rPr lang="fr-FR" u="sng" dirty="0"/>
              <a:t>bienveillance</a:t>
            </a:r>
            <a:r>
              <a:rPr lang="fr-FR" dirty="0"/>
              <a:t>, dynamisme),</a:t>
            </a:r>
          </a:p>
          <a:p>
            <a:pPr algn="ctr">
              <a:buNone/>
            </a:pPr>
            <a:r>
              <a:rPr lang="fr-FR" dirty="0" smtClean="0"/>
              <a:t> </a:t>
            </a:r>
            <a:r>
              <a:rPr lang="fr-FR" dirty="0"/>
              <a:t>Par son aptitude à communiquer,</a:t>
            </a:r>
          </a:p>
          <a:p>
            <a:pPr algn="ctr">
              <a:buNone/>
            </a:pPr>
            <a:r>
              <a:rPr lang="fr-FR" dirty="0" smtClean="0"/>
              <a:t> </a:t>
            </a:r>
            <a:r>
              <a:rPr lang="fr-FR" dirty="0"/>
              <a:t>Par son niveau de connaissances.</a:t>
            </a:r>
          </a:p>
          <a:p>
            <a:pPr algn="ctr"/>
            <a:endParaRPr lang="fr-FR" dirty="0" smtClean="0"/>
          </a:p>
          <a:p>
            <a:pPr algn="ctr">
              <a:buNone/>
            </a:pPr>
            <a:r>
              <a:rPr lang="fr-FR" dirty="0" smtClean="0"/>
              <a:t>C’est </a:t>
            </a:r>
            <a:r>
              <a:rPr lang="fr-FR" dirty="0"/>
              <a:t>l’enseignant qui crée, dans la classe, les conditions favorables </a:t>
            </a:r>
            <a:r>
              <a:rPr lang="fr-FR" dirty="0" smtClean="0"/>
              <a:t>aux</a:t>
            </a:r>
          </a:p>
          <a:p>
            <a:pPr algn="ctr">
              <a:buNone/>
            </a:pPr>
            <a:r>
              <a:rPr lang="fr-FR" dirty="0" smtClean="0"/>
              <a:t>apprentissages </a:t>
            </a:r>
            <a:r>
              <a:rPr lang="fr-FR" dirty="0"/>
              <a:t>:</a:t>
            </a:r>
            <a:endParaRPr lang="fr-FR" b="1" dirty="0"/>
          </a:p>
          <a:p>
            <a:pPr algn="ctr"/>
            <a:endParaRPr lang="fr-FR" dirty="0" smtClean="0"/>
          </a:p>
          <a:p>
            <a:pPr algn="ctr">
              <a:buNone/>
            </a:pPr>
            <a:r>
              <a:rPr lang="fr-FR" dirty="0" smtClean="0"/>
              <a:t>Par </a:t>
            </a:r>
            <a:r>
              <a:rPr lang="fr-FR" dirty="0"/>
              <a:t>le regard positif qu’il porte sur les élèves,</a:t>
            </a:r>
          </a:p>
          <a:p>
            <a:pPr algn="ctr">
              <a:buNone/>
            </a:pPr>
            <a:r>
              <a:rPr lang="fr-FR" dirty="0" smtClean="0"/>
              <a:t>	Par </a:t>
            </a:r>
            <a:r>
              <a:rPr lang="fr-FR" dirty="0"/>
              <a:t>la prise en compte de leur diversité (niveaux scolaires, handicap, besoins particuliers, ...),</a:t>
            </a:r>
          </a:p>
          <a:p>
            <a:pPr algn="ctr">
              <a:buNone/>
            </a:pPr>
            <a:r>
              <a:rPr lang="fr-FR" dirty="0" smtClean="0"/>
              <a:t>Par </a:t>
            </a:r>
            <a:r>
              <a:rPr lang="fr-FR" dirty="0"/>
              <a:t>la diversité des situations proposées dans la classe dans chaque </a:t>
            </a:r>
            <a:r>
              <a:rPr lang="fr-FR" dirty="0" smtClean="0"/>
              <a:t>discipline, </a:t>
            </a:r>
            <a:r>
              <a:rPr lang="fr-FR" dirty="0"/>
              <a:t>Par la qualité des supports de travail, les siens et ceux des élèves,</a:t>
            </a:r>
          </a:p>
          <a:p>
            <a:pPr algn="ctr">
              <a:buNone/>
            </a:pPr>
            <a:r>
              <a:rPr lang="fr-FR" dirty="0" smtClean="0"/>
              <a:t>Par </a:t>
            </a:r>
            <a:r>
              <a:rPr lang="fr-FR" dirty="0"/>
              <a:t>la qualité des relations qu’il entretient avec les parents de ses élèves.</a:t>
            </a:r>
          </a:p>
          <a:p>
            <a:endParaRPr lang="fr-FR" dirty="0" smtClean="0"/>
          </a:p>
          <a:p>
            <a:pPr>
              <a:buNone/>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16632"/>
            <a:ext cx="8784976" cy="6480720"/>
          </a:xfrm>
        </p:spPr>
        <p:txBody>
          <a:bodyPr>
            <a:noAutofit/>
          </a:bodyPr>
          <a:lstStyle/>
          <a:p>
            <a:pPr>
              <a:buNone/>
            </a:pPr>
            <a:r>
              <a:rPr lang="fr-FR" sz="1600" b="1" dirty="0" smtClean="0"/>
              <a:t>Soyez </a:t>
            </a:r>
            <a:r>
              <a:rPr lang="fr-FR" sz="1600" b="1" dirty="0"/>
              <a:t>dynamique</a:t>
            </a:r>
          </a:p>
          <a:p>
            <a:r>
              <a:rPr lang="fr-FR" sz="1600" dirty="0" smtClean="0"/>
              <a:t>Ayez </a:t>
            </a:r>
            <a:r>
              <a:rPr lang="fr-FR" sz="1600" dirty="0"/>
              <a:t>recours à la théâtralisation, modulez votre voix en fonction du propos tenu et du nombre d’élèves à qui vous vous adressez, n’hésitez pas à «mettre en scène» les situations, cultivez la curiosité de vos élèves, lisez et racontez de façon expressive et vivante ;</a:t>
            </a:r>
          </a:p>
          <a:p>
            <a:r>
              <a:rPr lang="fr-FR" sz="1600" dirty="0" smtClean="0"/>
              <a:t>Utilisez </a:t>
            </a:r>
            <a:r>
              <a:rPr lang="fr-FR" sz="1600" dirty="0"/>
              <a:t>la gestuelle pour accompagner consignes ou réprimandes, faites les gros yeux, ouvrez les bras pour accueillir les réponses des élèves</a:t>
            </a:r>
            <a:r>
              <a:rPr lang="fr-FR" sz="1600" dirty="0" smtClean="0"/>
              <a:t>.</a:t>
            </a:r>
          </a:p>
          <a:p>
            <a:pPr>
              <a:buNone/>
            </a:pPr>
            <a:r>
              <a:rPr lang="fr-FR" sz="1600" b="1" dirty="0" smtClean="0"/>
              <a:t>Soyez exemplaire</a:t>
            </a:r>
            <a:endParaRPr lang="fr-FR" sz="1600" dirty="0" smtClean="0"/>
          </a:p>
          <a:p>
            <a:pPr>
              <a:buNone/>
            </a:pPr>
            <a:r>
              <a:rPr lang="fr-FR" sz="1600" dirty="0" smtClean="0"/>
              <a:t>• </a:t>
            </a:r>
            <a:r>
              <a:rPr lang="fr-FR" sz="1600" dirty="0"/>
              <a:t>Tenez-vous droit devant les élèves, conservez en permanence la classe en main, même si vous ne </a:t>
            </a:r>
            <a:endParaRPr lang="fr-FR" sz="1600" dirty="0" smtClean="0"/>
          </a:p>
          <a:p>
            <a:pPr>
              <a:buNone/>
            </a:pPr>
            <a:r>
              <a:rPr lang="fr-FR" sz="1600" dirty="0" smtClean="0"/>
              <a:t>vous </a:t>
            </a:r>
            <a:r>
              <a:rPr lang="fr-FR" sz="1600" dirty="0"/>
              <a:t>adressez </a:t>
            </a:r>
            <a:r>
              <a:rPr lang="fr-FR" sz="1600" dirty="0" smtClean="0"/>
              <a:t>qu’à </a:t>
            </a:r>
            <a:r>
              <a:rPr lang="fr-FR" sz="1600" dirty="0"/>
              <a:t>un seul élève ;</a:t>
            </a:r>
          </a:p>
          <a:p>
            <a:pPr>
              <a:buNone/>
            </a:pPr>
            <a:r>
              <a:rPr lang="fr-FR" sz="1600" dirty="0"/>
              <a:t>• Utilisez toujours un niveau et un registre de langue adaptés et soutenus ;</a:t>
            </a:r>
          </a:p>
          <a:p>
            <a:pPr>
              <a:buNone/>
            </a:pPr>
            <a:r>
              <a:rPr lang="fr-FR" sz="1600" dirty="0"/>
              <a:t>• Ne vous montrez pas familier avec vos élèves, qui ne sont pas des copains ;</a:t>
            </a:r>
          </a:p>
          <a:p>
            <a:pPr>
              <a:buNone/>
            </a:pPr>
            <a:r>
              <a:rPr lang="fr-FR" sz="1600" dirty="0"/>
              <a:t>• Habillez-vous de manière adaptée pour ne pas vous exposer aux critiques des parents ;</a:t>
            </a:r>
          </a:p>
          <a:p>
            <a:pPr>
              <a:buNone/>
            </a:pPr>
            <a:r>
              <a:rPr lang="fr-FR" sz="1600" dirty="0"/>
              <a:t>• Soyez exigeant avec vous-même et respectueux des élèves ;</a:t>
            </a:r>
          </a:p>
          <a:p>
            <a:pPr>
              <a:buNone/>
            </a:pPr>
            <a:r>
              <a:rPr lang="fr-FR" sz="1600" dirty="0"/>
              <a:t>• Soyez précis et agissez avec rigueur ;</a:t>
            </a:r>
          </a:p>
          <a:p>
            <a:pPr>
              <a:buNone/>
            </a:pPr>
            <a:r>
              <a:rPr lang="fr-FR" sz="1600" dirty="0"/>
              <a:t>• Formulez les consignes en utilisant un vocabulaire précis et clair ;</a:t>
            </a:r>
          </a:p>
          <a:p>
            <a:pPr>
              <a:buNone/>
            </a:pPr>
            <a:r>
              <a:rPr lang="fr-FR" sz="1600" dirty="0"/>
              <a:t>• Prenez l’habitude de formuler les consignes de deux ou trois manières différentes. Faites-les </a:t>
            </a:r>
            <a:endParaRPr lang="fr-FR" sz="1600" dirty="0" smtClean="0"/>
          </a:p>
          <a:p>
            <a:pPr>
              <a:buNone/>
            </a:pPr>
            <a:r>
              <a:rPr lang="fr-FR" sz="1600" dirty="0" smtClean="0"/>
              <a:t>reformuler </a:t>
            </a:r>
            <a:r>
              <a:rPr lang="fr-FR" sz="1600" dirty="0"/>
              <a:t>par un </a:t>
            </a:r>
            <a:r>
              <a:rPr lang="fr-FR" sz="1600" dirty="0" smtClean="0"/>
              <a:t>ou deux </a:t>
            </a:r>
            <a:r>
              <a:rPr lang="fr-FR" sz="1600" dirty="0"/>
              <a:t>élèves </a:t>
            </a:r>
            <a:r>
              <a:rPr lang="fr-FR" sz="1600" dirty="0" smtClean="0"/>
              <a:t>pour vous </a:t>
            </a:r>
            <a:r>
              <a:rPr lang="fr-FR" sz="1600" dirty="0"/>
              <a:t>assurer qu'elles </a:t>
            </a:r>
            <a:r>
              <a:rPr lang="fr-FR" sz="1600" dirty="0" smtClean="0"/>
              <a:t>ont </a:t>
            </a:r>
            <a:r>
              <a:rPr lang="fr-FR" sz="1600" dirty="0"/>
              <a:t>été comprises </a:t>
            </a:r>
            <a:endParaRPr lang="fr-FR" sz="1600" dirty="0" smtClean="0"/>
          </a:p>
          <a:p>
            <a:pPr>
              <a:buNone/>
            </a:pPr>
            <a:r>
              <a:rPr lang="fr-FR" sz="1600" dirty="0" smtClean="0"/>
              <a:t>• Soyez précis dans votre expression en utilisant des termes dont vous vous serez assuré qu‘ils sont </a:t>
            </a:r>
          </a:p>
          <a:p>
            <a:pPr>
              <a:buNone/>
            </a:pPr>
            <a:r>
              <a:rPr lang="fr-FR" sz="1600" dirty="0" smtClean="0"/>
              <a:t>compris par chacun de vos élèves ;</a:t>
            </a:r>
          </a:p>
          <a:p>
            <a:pPr>
              <a:buNone/>
            </a:pPr>
            <a:r>
              <a:rPr lang="fr-FR" sz="1600" dirty="0" smtClean="0"/>
              <a:t>• Organisez matériellement votre classe et indiquez précisément aux élèves le matériel à utiliser, ce </a:t>
            </a:r>
          </a:p>
          <a:p>
            <a:pPr>
              <a:buNone/>
            </a:pPr>
            <a:r>
              <a:rPr lang="fr-FR" sz="1600" dirty="0" smtClean="0"/>
              <a:t>qu’il faut en faire quand l’activité est terminée, où ranger le travail fini</a:t>
            </a:r>
          </a:p>
          <a:p>
            <a:pPr>
              <a:buNone/>
            </a:pPr>
            <a:endParaRPr lang="fr-FR"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332656"/>
            <a:ext cx="8712968" cy="5793507"/>
          </a:xfrm>
        </p:spPr>
        <p:txBody>
          <a:bodyPr>
            <a:normAutofit fontScale="62500" lnSpcReduction="20000"/>
          </a:bodyPr>
          <a:lstStyle/>
          <a:p>
            <a:pPr>
              <a:buNone/>
            </a:pPr>
            <a:endParaRPr lang="fr-FR" sz="2800" dirty="0" smtClean="0"/>
          </a:p>
          <a:p>
            <a:pPr>
              <a:buNone/>
            </a:pPr>
            <a:r>
              <a:rPr lang="fr-FR" b="1" dirty="0" smtClean="0"/>
              <a:t>Soyez au clair avec les objectifs d’apprentissage visés :</a:t>
            </a:r>
          </a:p>
          <a:p>
            <a:pPr>
              <a:buNone/>
            </a:pPr>
            <a:endParaRPr lang="fr-FR" b="1" dirty="0" smtClean="0"/>
          </a:p>
          <a:p>
            <a:pPr>
              <a:buNone/>
            </a:pPr>
            <a:r>
              <a:rPr lang="fr-FR" dirty="0" smtClean="0"/>
              <a:t>• Agissez en professionnel et évitez l’improvisation. Bien préparer votre classe vous aidera à vous </a:t>
            </a:r>
          </a:p>
          <a:p>
            <a:pPr>
              <a:buNone/>
            </a:pPr>
            <a:r>
              <a:rPr lang="fr-FR" dirty="0" smtClean="0"/>
              <a:t>sentir à l’aise et vous rendra disponible et à l‘écoute des élèves ;</a:t>
            </a:r>
          </a:p>
          <a:p>
            <a:pPr>
              <a:buNone/>
            </a:pPr>
            <a:r>
              <a:rPr lang="fr-FR" dirty="0" smtClean="0"/>
              <a:t>• Cherchez à recentrer régulièrement l’attention de tous, avant la séance qui va se dérouler, et en </a:t>
            </a:r>
          </a:p>
          <a:p>
            <a:pPr>
              <a:buNone/>
            </a:pPr>
            <a:r>
              <a:rPr lang="fr-FR" dirty="0" smtClean="0"/>
              <a:t>cours de séance ;</a:t>
            </a:r>
          </a:p>
          <a:p>
            <a:pPr>
              <a:buNone/>
            </a:pPr>
            <a:r>
              <a:rPr lang="fr-FR" dirty="0" smtClean="0"/>
              <a:t>• Portez un regard positif sur vos élèves et leur travail.</a:t>
            </a:r>
          </a:p>
          <a:p>
            <a:pPr>
              <a:buNone/>
            </a:pPr>
            <a:endParaRPr lang="fr-FR" dirty="0" smtClean="0"/>
          </a:p>
          <a:p>
            <a:pPr>
              <a:buNone/>
            </a:pPr>
            <a:r>
              <a:rPr lang="fr-FR" b="1" dirty="0" smtClean="0"/>
              <a:t>Soyez rassurant et disponible :</a:t>
            </a:r>
          </a:p>
          <a:p>
            <a:pPr>
              <a:buNone/>
            </a:pPr>
            <a:endParaRPr lang="fr-FR" b="1" dirty="0" smtClean="0"/>
          </a:p>
          <a:p>
            <a:pPr>
              <a:buNone/>
            </a:pPr>
            <a:r>
              <a:rPr lang="fr-FR" dirty="0" smtClean="0"/>
              <a:t>• Soyez absolument convaincu des potentialités et capacités naturelles de tout élève à apprendre. </a:t>
            </a:r>
          </a:p>
          <a:p>
            <a:pPr>
              <a:buNone/>
            </a:pPr>
            <a:r>
              <a:rPr lang="fr-FR" dirty="0" smtClean="0"/>
              <a:t>Tout élève a le droit de réussir, et votre devoir est de l’aider en cela ;</a:t>
            </a:r>
          </a:p>
          <a:p>
            <a:pPr>
              <a:buNone/>
            </a:pPr>
            <a:r>
              <a:rPr lang="fr-FR" dirty="0" smtClean="0"/>
              <a:t>• Sachez encourager vos élèves et appuyer votre action sur leurs réussites plutôt que sur leurs </a:t>
            </a:r>
          </a:p>
          <a:p>
            <a:pPr>
              <a:buNone/>
            </a:pPr>
            <a:r>
              <a:rPr lang="fr-FR" dirty="0" smtClean="0"/>
              <a:t>échecs. C’est en ce sens qu’on parlera plus d’erreur, source de réflexion et donc de progrès, que de </a:t>
            </a:r>
          </a:p>
          <a:p>
            <a:pPr>
              <a:buNone/>
            </a:pPr>
            <a:r>
              <a:rPr lang="fr-FR" dirty="0" smtClean="0"/>
              <a:t>faute</a:t>
            </a:r>
            <a:endParaRPr lang="fr-FR" dirty="0"/>
          </a:p>
          <a:p>
            <a:pPr>
              <a:buNone/>
            </a:pPr>
            <a:r>
              <a:rPr lang="fr-FR" dirty="0" smtClean="0"/>
              <a:t>• </a:t>
            </a:r>
            <a:r>
              <a:rPr lang="fr-FR" dirty="0"/>
              <a:t>Soyez positif et n’oubliez jamais que dévaloriser un enfant c’est le condamner à l’échec ;</a:t>
            </a:r>
          </a:p>
          <a:p>
            <a:pPr>
              <a:buNone/>
            </a:pPr>
            <a:r>
              <a:rPr lang="fr-FR" dirty="0"/>
              <a:t>• Soyez ferme, sachez dire non, sans vous fâcher pour autant ;</a:t>
            </a:r>
          </a:p>
          <a:p>
            <a:pPr>
              <a:buNone/>
            </a:pPr>
            <a:r>
              <a:rPr lang="fr-FR" dirty="0"/>
              <a:t>• Exigez le respect des consignes et des règles de vie de la classe et de l’école ;</a:t>
            </a:r>
          </a:p>
          <a:p>
            <a:pPr>
              <a:buNone/>
            </a:pPr>
            <a:r>
              <a:rPr lang="fr-FR" dirty="0"/>
              <a:t>• Montrez-vous juste et </a:t>
            </a:r>
            <a:r>
              <a:rPr lang="fr-FR" b="1" dirty="0"/>
              <a:t>ne tenez jamais aucun propos humiliant </a:t>
            </a:r>
            <a:r>
              <a:rPr lang="fr-FR" dirty="0"/>
              <a:t>;</a:t>
            </a:r>
          </a:p>
          <a:p>
            <a:pPr>
              <a:buNone/>
            </a:pPr>
            <a:r>
              <a:rPr lang="fr-FR" dirty="0"/>
              <a:t>• Partagez avec vos élèves des moments de détente et de convivialité</a:t>
            </a:r>
            <a:r>
              <a:rPr lang="fr-FR" dirty="0" smtClean="0"/>
              <a:t>.</a:t>
            </a:r>
            <a:r>
              <a:rPr lang="fr-FR" dirty="0"/>
              <a:t> </a:t>
            </a:r>
          </a:p>
          <a:p>
            <a:pPr>
              <a:buNone/>
            </a:pPr>
            <a:endParaRPr lang="fr-FR" dirty="0" smtClean="0"/>
          </a:p>
          <a:p>
            <a:pPr>
              <a:buNone/>
            </a:pPr>
            <a:endParaRPr lang="fr-FR" dirty="0" smtClean="0"/>
          </a:p>
          <a:p>
            <a:pPr>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435280" cy="6192688"/>
          </a:xfrm>
        </p:spPr>
        <p:txBody>
          <a:bodyPr>
            <a:normAutofit fontScale="25000" lnSpcReduction="20000"/>
          </a:bodyPr>
          <a:lstStyle/>
          <a:p>
            <a:pPr>
              <a:buNone/>
            </a:pPr>
            <a:r>
              <a:rPr lang="fr-FR" sz="2900" dirty="0" smtClean="0"/>
              <a:t> </a:t>
            </a:r>
            <a:r>
              <a:rPr lang="fr-FR" sz="6400" dirty="0" smtClean="0"/>
              <a:t> </a:t>
            </a:r>
            <a:r>
              <a:rPr lang="fr-FR" sz="6400" b="1" dirty="0" smtClean="0"/>
              <a:t>Tenez parole pour être crédible.</a:t>
            </a:r>
            <a:endParaRPr lang="fr-FR" sz="6400" dirty="0" smtClean="0"/>
          </a:p>
          <a:p>
            <a:pPr>
              <a:buNone/>
            </a:pPr>
            <a:endParaRPr lang="fr-FR" sz="6400" dirty="0" smtClean="0"/>
          </a:p>
          <a:p>
            <a:r>
              <a:rPr lang="fr-FR" sz="6400" dirty="0" smtClean="0"/>
              <a:t>N’annoncez pas de récompenses ou de sanctions que vous ne serez pas capable de tenir ; si vous prenez une sanction à l’égard d’un élève, assurez-vous toujours que l’élève en comprend les raisons et adaptez la punition à la faute commise : la sanction ne doit jamais être humiliante ;</a:t>
            </a:r>
          </a:p>
          <a:p>
            <a:r>
              <a:rPr lang="fr-FR" sz="6400" dirty="0" smtClean="0"/>
              <a:t> Réagissez immédiatement à tout écart aux règles de vie, sans pour autant donner une punition, mais au contraire en prenant le temps de réflexion nécessaire avec les élèves et ainsi développer chez eux un comportement citoyen.</a:t>
            </a:r>
          </a:p>
          <a:p>
            <a:r>
              <a:rPr lang="fr-FR" sz="6400" dirty="0" smtClean="0"/>
              <a:t>Maîtrisez la conduite de la classe</a:t>
            </a:r>
          </a:p>
          <a:p>
            <a:pPr>
              <a:buNone/>
            </a:pPr>
            <a:endParaRPr lang="fr-FR" sz="6400" dirty="0" smtClean="0"/>
          </a:p>
          <a:p>
            <a:pPr>
              <a:buNone/>
            </a:pPr>
            <a:endParaRPr lang="fr-FR" sz="6400" b="1" dirty="0" smtClean="0"/>
          </a:p>
          <a:p>
            <a:pPr>
              <a:buNone/>
            </a:pPr>
            <a:r>
              <a:rPr lang="fr-FR" sz="6400" b="1" dirty="0" smtClean="0"/>
              <a:t>Une bonne préparation du travail en classe induit un déroulement de séance favorable </a:t>
            </a:r>
          </a:p>
          <a:p>
            <a:pPr>
              <a:buNone/>
            </a:pPr>
            <a:r>
              <a:rPr lang="fr-FR" sz="6400" b="1" dirty="0" smtClean="0"/>
              <a:t>à la discipline.</a:t>
            </a:r>
          </a:p>
          <a:p>
            <a:pPr>
              <a:buNone/>
            </a:pPr>
            <a:endParaRPr lang="fr-FR" sz="6400" dirty="0" smtClean="0"/>
          </a:p>
          <a:p>
            <a:pPr>
              <a:buNone/>
            </a:pPr>
            <a:r>
              <a:rPr lang="fr-FR" sz="6400" dirty="0" smtClean="0"/>
              <a:t>• Régulez la prise de parole des enfants : en classe, on lève toujours le doigt pour demander la </a:t>
            </a:r>
          </a:p>
          <a:p>
            <a:pPr>
              <a:buNone/>
            </a:pPr>
            <a:r>
              <a:rPr lang="fr-FR" sz="6400" dirty="0" smtClean="0"/>
              <a:t>parole. </a:t>
            </a:r>
          </a:p>
          <a:p>
            <a:pPr>
              <a:buNone/>
            </a:pPr>
            <a:r>
              <a:rPr lang="fr-FR" sz="6400" dirty="0" smtClean="0"/>
              <a:t>Toute parole lancée à la volée est renvoyée à cette règle, même s’il s‘agit d’une bonne réponse ;</a:t>
            </a:r>
          </a:p>
          <a:p>
            <a:pPr>
              <a:buNone/>
            </a:pPr>
            <a:r>
              <a:rPr lang="fr-FR" sz="6400" dirty="0" smtClean="0"/>
              <a:t>• Veillez à la gestion du temps à l’aide d’une horloge visible de tous, qui peut aider les élèves à </a:t>
            </a:r>
          </a:p>
          <a:p>
            <a:pPr>
              <a:buNone/>
            </a:pPr>
            <a:r>
              <a:rPr lang="fr-FR" sz="6400" dirty="0" smtClean="0"/>
              <a:t>organiser leur travail ;</a:t>
            </a:r>
          </a:p>
          <a:p>
            <a:pPr>
              <a:buNone/>
            </a:pPr>
            <a:r>
              <a:rPr lang="fr-FR" sz="6400" dirty="0" smtClean="0"/>
              <a:t>• Aidez les élèves à se situer par rapport aux apprentissages : ce que je sais, ce qu’il me reste à </a:t>
            </a:r>
          </a:p>
          <a:p>
            <a:pPr>
              <a:buNone/>
            </a:pPr>
            <a:r>
              <a:rPr lang="fr-FR" sz="6400" dirty="0" smtClean="0"/>
              <a:t>Apprendre de combien de temps je dispose pour effectuer la tâche ;</a:t>
            </a:r>
          </a:p>
          <a:p>
            <a:pPr>
              <a:buNone/>
            </a:pPr>
            <a:r>
              <a:rPr lang="fr-FR" sz="6400" dirty="0" smtClean="0"/>
              <a:t>• Veillez à éviter les temps morts ;</a:t>
            </a:r>
          </a:p>
          <a:p>
            <a:pPr>
              <a:buNone/>
            </a:pPr>
            <a:r>
              <a:rPr lang="fr-FR" sz="6400" dirty="0" smtClean="0"/>
              <a:t>• Pensez à ménager des temps de rupture, mais aussi à moduler l’intensité des activités ;</a:t>
            </a:r>
          </a:p>
          <a:p>
            <a:pPr>
              <a:buNone/>
            </a:pPr>
            <a:r>
              <a:rPr lang="fr-FR" sz="6400" dirty="0" smtClean="0"/>
              <a:t>• Visez à la fois l’efficacité et l’éveil de la curiosité des élèves afin de susciter chez eux le goût </a:t>
            </a:r>
          </a:p>
          <a:p>
            <a:pPr>
              <a:buNone/>
            </a:pPr>
            <a:r>
              <a:rPr lang="fr-FR" sz="6400" dirty="0" smtClean="0"/>
              <a:t>d’apprendre.</a:t>
            </a:r>
          </a:p>
          <a:p>
            <a:pPr>
              <a:buNone/>
            </a:pPr>
            <a:endParaRPr lang="fr-FR"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404664"/>
            <a:ext cx="8229600" cy="648072"/>
          </a:xfrm>
        </p:spPr>
        <p:txBody>
          <a:bodyPr>
            <a:normAutofit fontScale="90000"/>
          </a:bodyPr>
          <a:lstStyle/>
          <a:p>
            <a:pPr algn="ctr"/>
            <a:r>
              <a:rPr lang="fr-FR" b="1" dirty="0" smtClean="0"/>
              <a:t/>
            </a:r>
            <a:br>
              <a:rPr lang="fr-FR" b="1" dirty="0" smtClean="0"/>
            </a:br>
            <a:r>
              <a:rPr lang="fr-FR" sz="2700" b="1" dirty="0" smtClean="0"/>
              <a:t>L’attitude VIP du maître (Mireille </a:t>
            </a:r>
            <a:r>
              <a:rPr lang="fr-FR" sz="2700" b="1" dirty="0" err="1" smtClean="0"/>
              <a:t>Brigaudiot</a:t>
            </a:r>
            <a:r>
              <a:rPr lang="fr-FR" sz="2700" b="1" dirty="0" smtClean="0"/>
              <a:t>)</a:t>
            </a:r>
            <a:r>
              <a:rPr lang="fr-FR" dirty="0" smtClean="0"/>
              <a:t/>
            </a:r>
            <a:br>
              <a:rPr lang="fr-FR" dirty="0" smtClean="0"/>
            </a:br>
            <a:endParaRPr lang="fr-FR" dirty="0"/>
          </a:p>
        </p:txBody>
      </p:sp>
      <p:sp>
        <p:nvSpPr>
          <p:cNvPr id="3" name="Espace réservé du contenu 2"/>
          <p:cNvSpPr>
            <a:spLocks noGrp="1"/>
          </p:cNvSpPr>
          <p:nvPr>
            <p:ph idx="1"/>
          </p:nvPr>
        </p:nvSpPr>
        <p:spPr>
          <a:xfrm>
            <a:off x="251520" y="476672"/>
            <a:ext cx="8712968" cy="6192688"/>
          </a:xfrm>
        </p:spPr>
        <p:txBody>
          <a:bodyPr>
            <a:normAutofit fontScale="25000" lnSpcReduction="20000"/>
          </a:bodyPr>
          <a:lstStyle/>
          <a:p>
            <a:pPr>
              <a:buNone/>
            </a:pPr>
            <a:r>
              <a:rPr lang="fr-FR" sz="6400" dirty="0" smtClean="0"/>
              <a:t>• </a:t>
            </a:r>
            <a:r>
              <a:rPr lang="fr-FR" sz="6400" b="1" dirty="0" smtClean="0"/>
              <a:t>Valoriser</a:t>
            </a:r>
            <a:r>
              <a:rPr lang="fr-FR" sz="6400" dirty="0" smtClean="0"/>
              <a:t> : donner une valeur à la réponse ; sourire, hocher OUI de la tête… ;</a:t>
            </a:r>
          </a:p>
          <a:p>
            <a:pPr>
              <a:buNone/>
            </a:pPr>
            <a:r>
              <a:rPr lang="fr-FR" sz="6400" dirty="0" smtClean="0"/>
              <a:t>• </a:t>
            </a:r>
            <a:r>
              <a:rPr lang="fr-FR" sz="6400" b="1" dirty="0" smtClean="0"/>
              <a:t>Interpréter</a:t>
            </a:r>
            <a:r>
              <a:rPr lang="fr-FR" sz="6400" dirty="0" smtClean="0"/>
              <a:t> : expliciter, à la place de l’élève, ses propres procédés cognitifs ;</a:t>
            </a:r>
          </a:p>
          <a:p>
            <a:pPr>
              <a:buNone/>
            </a:pPr>
            <a:r>
              <a:rPr lang="fr-FR" sz="6400" dirty="0" smtClean="0"/>
              <a:t>• </a:t>
            </a:r>
            <a:r>
              <a:rPr lang="fr-FR" sz="6400" b="1" dirty="0" smtClean="0"/>
              <a:t>Poser un écart</a:t>
            </a:r>
            <a:r>
              <a:rPr lang="fr-FR" sz="6400" dirty="0" smtClean="0"/>
              <a:t> : permettre à l’élève de se repositionner comme chercheur et trouveur.</a:t>
            </a:r>
          </a:p>
          <a:p>
            <a:pPr>
              <a:buNone/>
            </a:pPr>
            <a:r>
              <a:rPr lang="fr-FR" sz="6400" dirty="0" smtClean="0"/>
              <a:t>Il s’agit de son attitude face à une réponse ou un comportement qui n’est pas celui que le maître </a:t>
            </a:r>
          </a:p>
          <a:p>
            <a:pPr>
              <a:buNone/>
            </a:pPr>
            <a:r>
              <a:rPr lang="fr-FR" sz="6400" dirty="0" smtClean="0"/>
              <a:t>attendait, qui n’est pas la bonne réponse.</a:t>
            </a:r>
          </a:p>
          <a:p>
            <a:pPr>
              <a:buNone/>
            </a:pPr>
            <a:r>
              <a:rPr lang="fr-FR" sz="6400" dirty="0" smtClean="0"/>
              <a:t>La parole du maître assure à l’élève le guidage qu’il est en droit d’attendre. Attention aux phrases </a:t>
            </a:r>
          </a:p>
          <a:p>
            <a:pPr>
              <a:buNone/>
            </a:pPr>
            <a:r>
              <a:rPr lang="fr-FR" sz="6400" dirty="0" smtClean="0"/>
              <a:t>du type: « Qui veut l’aider ? » = échec public devant tous !</a:t>
            </a:r>
          </a:p>
          <a:p>
            <a:pPr>
              <a:buNone/>
            </a:pPr>
            <a:endParaRPr lang="fr-FR" sz="6400" dirty="0" smtClean="0"/>
          </a:p>
          <a:p>
            <a:pPr>
              <a:buNone/>
            </a:pPr>
            <a:r>
              <a:rPr lang="fr-FR" sz="6400" b="1" dirty="0" smtClean="0"/>
              <a:t>Créer une dynamique de classe</a:t>
            </a:r>
            <a:endParaRPr lang="fr-FR" sz="6400" dirty="0" smtClean="0"/>
          </a:p>
          <a:p>
            <a:pPr>
              <a:buNone/>
            </a:pPr>
            <a:r>
              <a:rPr lang="fr-FR" sz="6400" b="1" dirty="0" smtClean="0"/>
              <a:t>• Eviter le piège de la concurrence entre les élèves :</a:t>
            </a:r>
            <a:endParaRPr lang="fr-FR" sz="6400" dirty="0" smtClean="0"/>
          </a:p>
          <a:p>
            <a:pPr>
              <a:buNone/>
            </a:pPr>
            <a:r>
              <a:rPr lang="fr-FR" sz="6400" dirty="0" smtClean="0"/>
              <a:t>- Il ne doit pas y avoir de concurrence entre les élèves mais un apprentissage de l’autonomie et de </a:t>
            </a:r>
          </a:p>
          <a:p>
            <a:pPr>
              <a:buNone/>
            </a:pPr>
            <a:r>
              <a:rPr lang="fr-FR" sz="6400" dirty="0" smtClean="0"/>
              <a:t>la coopération ;</a:t>
            </a:r>
          </a:p>
          <a:p>
            <a:pPr>
              <a:buNone/>
            </a:pPr>
            <a:r>
              <a:rPr lang="fr-FR" sz="6400" dirty="0" smtClean="0"/>
              <a:t>- Cela ne va pas de soi : il faut apprendre aux élèves à aider et ne pas faire à la place du camarade.</a:t>
            </a:r>
          </a:p>
          <a:p>
            <a:pPr>
              <a:buNone/>
            </a:pPr>
            <a:r>
              <a:rPr lang="fr-FR" sz="6400" b="1" dirty="0" smtClean="0"/>
              <a:t>• Pour apprendre, les élèves disposent :</a:t>
            </a:r>
            <a:endParaRPr lang="fr-FR" sz="6400" dirty="0" smtClean="0"/>
          </a:p>
          <a:p>
            <a:pPr>
              <a:buNone/>
            </a:pPr>
            <a:r>
              <a:rPr lang="fr-FR" sz="6400" dirty="0" smtClean="0"/>
              <a:t>- d’un maître « VIP » ;</a:t>
            </a:r>
          </a:p>
          <a:p>
            <a:pPr>
              <a:buNone/>
            </a:pPr>
            <a:r>
              <a:rPr lang="fr-FR" sz="6400" dirty="0" smtClean="0"/>
              <a:t>- d’un équipement mental pour réfléchir et raisonner ;</a:t>
            </a:r>
          </a:p>
          <a:p>
            <a:pPr>
              <a:buNone/>
            </a:pPr>
            <a:r>
              <a:rPr lang="fr-FR" sz="6400" dirty="0" smtClean="0"/>
              <a:t>- d’activités cognitives (comparer, discriminer, associer, déduire, anticiper, classer…) ;</a:t>
            </a:r>
          </a:p>
          <a:p>
            <a:pPr>
              <a:buNone/>
            </a:pPr>
            <a:r>
              <a:rPr lang="fr-FR" sz="6400" dirty="0" smtClean="0"/>
              <a:t>- d’outils : matériel, affiches, cahiers...</a:t>
            </a:r>
          </a:p>
          <a:p>
            <a:pPr>
              <a:buFontTx/>
              <a:buChar char="-"/>
            </a:pPr>
            <a:endParaRPr lang="fr-FR" sz="3200" dirty="0" smtClean="0"/>
          </a:p>
          <a:p>
            <a:pPr>
              <a:buNone/>
            </a:pPr>
            <a:r>
              <a:rPr lang="fr-FR" sz="6400" b="1" dirty="0" smtClean="0"/>
              <a:t>En conclusion :</a:t>
            </a:r>
            <a:endParaRPr lang="fr-FR" sz="6400" dirty="0" smtClean="0"/>
          </a:p>
          <a:p>
            <a:pPr>
              <a:buNone/>
            </a:pPr>
            <a:r>
              <a:rPr lang="fr-FR" sz="6400" dirty="0" smtClean="0"/>
              <a:t>Autorité n’est pas autoritarisme. L’enseignant saura, par son attitude personnelle stable, assurée et </a:t>
            </a:r>
          </a:p>
          <a:p>
            <a:pPr>
              <a:buNone/>
            </a:pPr>
            <a:r>
              <a:rPr lang="fr-FR" sz="6400" dirty="0" smtClean="0"/>
              <a:t>réfléchie, et ses compétences pédagogiques, garantir une bonne maîtrise de sa classe, et</a:t>
            </a:r>
          </a:p>
          <a:p>
            <a:pPr>
              <a:buNone/>
            </a:pPr>
            <a:r>
              <a:rPr lang="fr-FR" sz="6400" dirty="0" smtClean="0"/>
              <a:t>développer chez ses élèves l‘envie d’apprendre, en leur offrant des situations d’apprentissage </a:t>
            </a:r>
          </a:p>
          <a:p>
            <a:pPr>
              <a:buNone/>
            </a:pPr>
            <a:r>
              <a:rPr lang="fr-FR" sz="6400" dirty="0" smtClean="0"/>
              <a:t>intellectuellement stimulantes. L’enseignant doit être bienveillant à l’égard de chacun de ses </a:t>
            </a:r>
          </a:p>
          <a:p>
            <a:pPr>
              <a:buNone/>
            </a:pPr>
            <a:r>
              <a:rPr lang="fr-FR" sz="6400" dirty="0" smtClean="0"/>
              <a:t>élèves et susciter par son exemple leur motivation à l’imiter. </a:t>
            </a:r>
          </a:p>
          <a:p>
            <a:pPr>
              <a:buNone/>
            </a:pPr>
            <a:r>
              <a:rPr lang="fr-FR" sz="6400" dirty="0" smtClean="0"/>
              <a:t>Les dimensions personnelle et relationnelle sont fondamentales dans l’acte d’enseignement.</a:t>
            </a:r>
          </a:p>
          <a:p>
            <a:pPr>
              <a:buNone/>
            </a:pPr>
            <a:r>
              <a:rPr lang="fr-FR" sz="6400" i="1" dirty="0" smtClean="0"/>
              <a:t> </a:t>
            </a:r>
            <a:r>
              <a:rPr lang="fr-FR" sz="6400" dirty="0" smtClean="0"/>
              <a:t> </a:t>
            </a:r>
          </a:p>
          <a:p>
            <a:pPr>
              <a:buNone/>
            </a:pPr>
            <a:r>
              <a:rPr lang="fr-FR" sz="4800" dirty="0" smtClean="0"/>
              <a:t> </a:t>
            </a:r>
          </a:p>
          <a:p>
            <a:endParaRPr lang="fr-FR" sz="4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smtClean="0"/>
              <a:t>Travailler dans un établissement du réseau AEFE</a:t>
            </a:r>
            <a:endParaRPr lang="fr-FR" dirty="0"/>
          </a:p>
        </p:txBody>
      </p:sp>
      <p:sp>
        <p:nvSpPr>
          <p:cNvPr id="3" name="Espace réservé du contenu 2"/>
          <p:cNvSpPr>
            <a:spLocks noGrp="1"/>
          </p:cNvSpPr>
          <p:nvPr>
            <p:ph idx="1"/>
          </p:nvPr>
        </p:nvSpPr>
        <p:spPr/>
        <p:txBody>
          <a:bodyPr>
            <a:normAutofit fontScale="70000" lnSpcReduction="20000"/>
          </a:bodyPr>
          <a:lstStyle/>
          <a:p>
            <a:pPr>
              <a:buNone/>
            </a:pPr>
            <a:r>
              <a:rPr lang="fr-FR" dirty="0" smtClean="0"/>
              <a:t> </a:t>
            </a:r>
          </a:p>
          <a:p>
            <a:r>
              <a:rPr lang="fr-FR" dirty="0" smtClean="0"/>
              <a:t>Créée en 1990, l'Agence pour l'enseignement français à l'étranger </a:t>
            </a:r>
            <a:r>
              <a:rPr lang="fr-FR" dirty="0" smtClean="0">
                <a:solidFill>
                  <a:schemeClr val="tx1">
                    <a:lumMod val="95000"/>
                    <a:lumOff val="5000"/>
                  </a:schemeClr>
                </a:solidFill>
              </a:rPr>
              <a:t> (AEFE) </a:t>
            </a:r>
            <a:r>
              <a:rPr lang="fr-FR" dirty="0" smtClean="0"/>
              <a:t>est un établissement public national, placé sous la tutelle du ministère des Affaires étrangères et européennes. Elle assure les missions de service public relatives à l’éducation en faveur des enfants français résidant hors de France, et contribue au rayonnement de la langue et de la culture françaises ainsi qu'au renforcement des relations entre les systèmes éducatifs français et étrangers. L’objectif de l'AEFE est de servir et promouvoir un réseau scolaire unique au monde, constitué en 2016 de 495 établissements implantés dans 137 pays.</a:t>
            </a:r>
          </a:p>
          <a:p>
            <a:pPr>
              <a:buNone/>
            </a:pPr>
            <a:endParaRPr lang="fr-FR" dirty="0" smtClean="0"/>
          </a:p>
          <a:p>
            <a:r>
              <a:rPr lang="fr-FR" dirty="0" smtClean="0"/>
              <a:t>L'Agence gère l’ensemble des concours humains et financiers apportés par l’État au fonctionnement des établissements d'enseignement français à l’étranger. Elle recrute, affecte, rémunère et assure l'inspection des personnels titulaires de l’Éducation nationale (près de 6 500 personnes) qu'elle met à disposition des établissements dont elle a la gestion directe (75 en 2017) ou qui lui sont associés par une convention (163).</a:t>
            </a:r>
          </a:p>
          <a:p>
            <a:pPr>
              <a:buNone/>
            </a:pPr>
            <a:endParaRPr lang="fr-FR" dirty="0" smtClean="0"/>
          </a:p>
          <a:p>
            <a:pPr>
              <a:buNone/>
            </a:pP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smtClean="0"/>
              <a:t>L'agence a pour objet :</a:t>
            </a:r>
            <a:r>
              <a:rPr lang="fr-FR" dirty="0" smtClean="0"/>
              <a:t/>
            </a:r>
            <a:br>
              <a:rPr lang="fr-FR" dirty="0" smtClean="0"/>
            </a:br>
            <a:endParaRPr lang="fr-FR" dirty="0"/>
          </a:p>
        </p:txBody>
      </p:sp>
      <p:sp>
        <p:nvSpPr>
          <p:cNvPr id="3" name="Espace réservé du contenu 2"/>
          <p:cNvSpPr>
            <a:spLocks noGrp="1"/>
          </p:cNvSpPr>
          <p:nvPr>
            <p:ph idx="1"/>
          </p:nvPr>
        </p:nvSpPr>
        <p:spPr>
          <a:xfrm>
            <a:off x="457200" y="1412776"/>
            <a:ext cx="8229600" cy="4911824"/>
          </a:xfrm>
        </p:spPr>
        <p:txBody>
          <a:bodyPr>
            <a:normAutofit fontScale="85000" lnSpcReduction="20000"/>
          </a:bodyPr>
          <a:lstStyle/>
          <a:p>
            <a:pPr lvl="0"/>
            <a:r>
              <a:rPr lang="fr-FR" dirty="0" smtClean="0"/>
              <a:t>1° d'assurer, en faveur des enfants français établis hors de France, les missions de service public relatives à l'éducation ; </a:t>
            </a:r>
          </a:p>
          <a:p>
            <a:pPr lvl="0"/>
            <a:r>
              <a:rPr lang="fr-FR" dirty="0" smtClean="0"/>
              <a:t>2° de contribuer au renforcement des relations de coopération entre les systèmes éducatifs français et étrangers, au bénéfice des élèves français et étrangers ; </a:t>
            </a:r>
          </a:p>
          <a:p>
            <a:pPr lvl="0"/>
            <a:r>
              <a:rPr lang="fr-FR" dirty="0" smtClean="0"/>
              <a:t>3° de contribuer, notamment par l'accueil d'élèves étrangers, au rayonnement de la langue et de la culture françaises ; </a:t>
            </a:r>
          </a:p>
          <a:p>
            <a:pPr lvl="0"/>
            <a:r>
              <a:rPr lang="fr-FR" dirty="0" smtClean="0"/>
              <a:t>4° d'aider les familles des élèves français ou étrangers à supporter les frais liés à l'enseignement élémentaire, secondaire ou supérieur de ceux-ci, tout en veillant à la stabilisation des frais de scolarité ; </a:t>
            </a:r>
          </a:p>
          <a:p>
            <a:pPr lvl="0"/>
            <a:r>
              <a:rPr lang="fr-FR" dirty="0" smtClean="0"/>
              <a:t>5° d'accorder des bourses aux enfants de nationalité française scolarisés dans les écoles et les établissements d'enseignement français à l'étranger, dont la liste est fixée par arrêté conjoint du ministre chargé de l'éducation, du ministre chargé des affaires étrangères et du ministre chargé de la coopération.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152</TotalTime>
  <Words>1028</Words>
  <Application>Microsoft Office PowerPoint</Application>
  <PresentationFormat>Affichage à l'écran (4:3)</PresentationFormat>
  <Paragraphs>310</Paragraphs>
  <Slides>17</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17</vt:i4>
      </vt:variant>
    </vt:vector>
  </HeadingPairs>
  <TitlesOfParts>
    <vt:vector size="24" baseType="lpstr">
      <vt:lpstr>SimSun</vt:lpstr>
      <vt:lpstr>Arial</vt:lpstr>
      <vt:lpstr>Calibri</vt:lpstr>
      <vt:lpstr>Constantia</vt:lpstr>
      <vt:lpstr>Times New Roman</vt:lpstr>
      <vt:lpstr>Wingdings 2</vt:lpstr>
      <vt:lpstr>Débit</vt:lpstr>
      <vt:lpstr>Formation de base 2017 séance 1</vt:lpstr>
      <vt:lpstr> Le temps de service</vt:lpstr>
      <vt:lpstr>La posture de l’enseignant</vt:lpstr>
      <vt:lpstr>Présentation PowerPoint</vt:lpstr>
      <vt:lpstr>Présentation PowerPoint</vt:lpstr>
      <vt:lpstr>Présentation PowerPoint</vt:lpstr>
      <vt:lpstr> L’attitude VIP du maître (Mireille Brigaudiot) </vt:lpstr>
      <vt:lpstr>Travailler dans un établissement du réseau AEFE</vt:lpstr>
      <vt:lpstr>L'agence a pour objet : </vt:lpstr>
      <vt:lpstr>L’affichage dans la classe </vt:lpstr>
      <vt:lpstr>L’emploi du temps  </vt:lpstr>
      <vt:lpstr>Les programmations </vt:lpstr>
      <vt:lpstr>Le cahier-journal </vt:lpstr>
      <vt:lpstr>La fiche de préparation</vt:lpstr>
      <vt:lpstr>Présentation PowerPoint</vt:lpstr>
      <vt:lpstr>Les traces écrites </vt:lpstr>
      <vt:lpstr>Evaluer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de bas</dc:title>
  <dc:creator>Arnaud MERMET</dc:creator>
  <cp:lastModifiedBy>HP-PC</cp:lastModifiedBy>
  <cp:revision>6</cp:revision>
  <dcterms:created xsi:type="dcterms:W3CDTF">2017-03-26T16:06:55Z</dcterms:created>
  <dcterms:modified xsi:type="dcterms:W3CDTF">2017-05-12T07:04:22Z</dcterms:modified>
</cp:coreProperties>
</file>